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2" r:id="rId1"/>
  </p:sldMasterIdLst>
  <p:handoutMasterIdLst>
    <p:handoutMasterId r:id="rId13"/>
  </p:handout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9872663" cy="67976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8" autoAdjust="0"/>
    <p:restoredTop sz="94660"/>
  </p:normalViewPr>
  <p:slideViewPr>
    <p:cSldViewPr snapToGrid="0">
      <p:cViewPr varScale="1">
        <p:scale>
          <a:sx n="87" d="100"/>
          <a:sy n="87" d="100"/>
        </p:scale>
        <p:origin x="480"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4278154" cy="341065"/>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sz="quarter" idx="1"/>
          </p:nvPr>
        </p:nvSpPr>
        <p:spPr>
          <a:xfrm>
            <a:off x="5592225" y="0"/>
            <a:ext cx="4278154" cy="341065"/>
          </a:xfrm>
          <a:prstGeom prst="rect">
            <a:avLst/>
          </a:prstGeom>
        </p:spPr>
        <p:txBody>
          <a:bodyPr vert="horz" lIns="91440" tIns="45720" rIns="91440" bIns="45720" rtlCol="0"/>
          <a:lstStyle>
            <a:lvl1pPr algn="r">
              <a:defRPr sz="1200"/>
            </a:lvl1pPr>
          </a:lstStyle>
          <a:p>
            <a:fld id="{19DA3A2F-2638-46A0-A971-2B466D456FA5}" type="datetimeFigureOut">
              <a:rPr lang="en-US" smtClean="0"/>
              <a:t>2/28/2023</a:t>
            </a:fld>
            <a:endParaRPr lang="en-US"/>
          </a:p>
        </p:txBody>
      </p:sp>
      <p:sp>
        <p:nvSpPr>
          <p:cNvPr id="4" name="Espace réservé du pied de page 3"/>
          <p:cNvSpPr>
            <a:spLocks noGrp="1"/>
          </p:cNvSpPr>
          <p:nvPr>
            <p:ph type="ftr" sz="quarter" idx="2"/>
          </p:nvPr>
        </p:nvSpPr>
        <p:spPr>
          <a:xfrm>
            <a:off x="0" y="6456612"/>
            <a:ext cx="4278154" cy="341064"/>
          </a:xfrm>
          <a:prstGeom prst="rect">
            <a:avLst/>
          </a:prstGeom>
        </p:spPr>
        <p:txBody>
          <a:bodyPr vert="horz" lIns="91440" tIns="45720" rIns="91440" bIns="45720" rtlCol="0" anchor="b"/>
          <a:lstStyle>
            <a:lvl1pPr algn="l">
              <a:defRPr sz="1200"/>
            </a:lvl1pPr>
          </a:lstStyle>
          <a:p>
            <a:endParaRPr lang="en-US"/>
          </a:p>
        </p:txBody>
      </p:sp>
      <p:sp>
        <p:nvSpPr>
          <p:cNvPr id="5" name="Espace réservé du numéro de diapositive 4"/>
          <p:cNvSpPr>
            <a:spLocks noGrp="1"/>
          </p:cNvSpPr>
          <p:nvPr>
            <p:ph type="sldNum" sz="quarter" idx="3"/>
          </p:nvPr>
        </p:nvSpPr>
        <p:spPr>
          <a:xfrm>
            <a:off x="5592225" y="6456612"/>
            <a:ext cx="4278154" cy="341064"/>
          </a:xfrm>
          <a:prstGeom prst="rect">
            <a:avLst/>
          </a:prstGeom>
        </p:spPr>
        <p:txBody>
          <a:bodyPr vert="horz" lIns="91440" tIns="45720" rIns="91440" bIns="45720" rtlCol="0" anchor="b"/>
          <a:lstStyle>
            <a:lvl1pPr algn="r">
              <a:defRPr sz="1200"/>
            </a:lvl1pPr>
          </a:lstStyle>
          <a:p>
            <a:fld id="{68A8C5CC-1439-4F7A-9E35-B8B9241B0DEF}" type="slidenum">
              <a:rPr lang="en-US" smtClean="0"/>
              <a:t>‹N°›</a:t>
            </a:fld>
            <a:endParaRPr lang="en-US"/>
          </a:p>
        </p:txBody>
      </p:sp>
    </p:spTree>
    <p:extLst>
      <p:ext uri="{BB962C8B-B14F-4D97-AF65-F5344CB8AC3E}">
        <p14:creationId xmlns:p14="http://schemas.microsoft.com/office/powerpoint/2010/main" val="127137085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smtClean="0"/>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fld id="{FAB86924-0E62-4055-92D1-99EEE2DBF570}"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72BC75-00AF-4AFF-B15D-A9B7F2A803FB}" type="slidenum">
              <a:rPr lang="en-US" smtClean="0"/>
              <a:t>‹N°›</a:t>
            </a:fld>
            <a:endParaRPr lang="en-US"/>
          </a:p>
        </p:txBody>
      </p:sp>
    </p:spTree>
    <p:extLst>
      <p:ext uri="{BB962C8B-B14F-4D97-AF65-F5344CB8AC3E}">
        <p14:creationId xmlns:p14="http://schemas.microsoft.com/office/powerpoint/2010/main" val="4045744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FAB86924-0E62-4055-92D1-99EEE2DBF570}"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72BC75-00AF-4AFF-B15D-A9B7F2A803FB}" type="slidenum">
              <a:rPr lang="en-US" smtClean="0"/>
              <a:t>‹N°›</a:t>
            </a:fld>
            <a:endParaRPr lang="en-US"/>
          </a:p>
        </p:txBody>
      </p:sp>
    </p:spTree>
    <p:extLst>
      <p:ext uri="{BB962C8B-B14F-4D97-AF65-F5344CB8AC3E}">
        <p14:creationId xmlns:p14="http://schemas.microsoft.com/office/powerpoint/2010/main" val="1708067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FAB86924-0E62-4055-92D1-99EEE2DBF570}"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72BC75-00AF-4AFF-B15D-A9B7F2A803FB}" type="slidenum">
              <a:rPr lang="en-US" smtClean="0"/>
              <a:t>‹N°›</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7370995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FAB86924-0E62-4055-92D1-99EEE2DBF570}"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72BC75-00AF-4AFF-B15D-A9B7F2A803FB}" type="slidenum">
              <a:rPr lang="en-US" smtClean="0"/>
              <a:t>‹N°›</a:t>
            </a:fld>
            <a:endParaRPr lang="en-US"/>
          </a:p>
        </p:txBody>
      </p:sp>
    </p:spTree>
    <p:extLst>
      <p:ext uri="{BB962C8B-B14F-4D97-AF65-F5344CB8AC3E}">
        <p14:creationId xmlns:p14="http://schemas.microsoft.com/office/powerpoint/2010/main" val="12262763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FAB86924-0E62-4055-92D1-99EEE2DBF570}"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72BC75-00AF-4AFF-B15D-A9B7F2A803FB}" type="slidenum">
              <a:rPr lang="en-US" smtClean="0"/>
              <a:t>‹N°›</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7115231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FAB86924-0E62-4055-92D1-99EEE2DBF570}"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72BC75-00AF-4AFF-B15D-A9B7F2A803FB}" type="slidenum">
              <a:rPr lang="en-US" smtClean="0"/>
              <a:t>‹N°›</a:t>
            </a:fld>
            <a:endParaRPr lang="en-US"/>
          </a:p>
        </p:txBody>
      </p:sp>
    </p:spTree>
    <p:extLst>
      <p:ext uri="{BB962C8B-B14F-4D97-AF65-F5344CB8AC3E}">
        <p14:creationId xmlns:p14="http://schemas.microsoft.com/office/powerpoint/2010/main" val="9055968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FAB86924-0E62-4055-92D1-99EEE2DBF570}"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72BC75-00AF-4AFF-B15D-A9B7F2A803FB}" type="slidenum">
              <a:rPr lang="en-US" smtClean="0"/>
              <a:t>‹N°›</a:t>
            </a:fld>
            <a:endParaRPr lang="en-US"/>
          </a:p>
        </p:txBody>
      </p:sp>
    </p:spTree>
    <p:extLst>
      <p:ext uri="{BB962C8B-B14F-4D97-AF65-F5344CB8AC3E}">
        <p14:creationId xmlns:p14="http://schemas.microsoft.com/office/powerpoint/2010/main" val="42898705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FAB86924-0E62-4055-92D1-99EEE2DBF570}"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72BC75-00AF-4AFF-B15D-A9B7F2A803FB}" type="slidenum">
              <a:rPr lang="en-US" smtClean="0"/>
              <a:t>‹N°›</a:t>
            </a:fld>
            <a:endParaRPr lang="en-US"/>
          </a:p>
        </p:txBody>
      </p:sp>
    </p:spTree>
    <p:extLst>
      <p:ext uri="{BB962C8B-B14F-4D97-AF65-F5344CB8AC3E}">
        <p14:creationId xmlns:p14="http://schemas.microsoft.com/office/powerpoint/2010/main" val="1908434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FAB86924-0E62-4055-92D1-99EEE2DBF570}"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72BC75-00AF-4AFF-B15D-A9B7F2A803FB}" type="slidenum">
              <a:rPr lang="en-US" smtClean="0"/>
              <a:t>‹N°›</a:t>
            </a:fld>
            <a:endParaRPr lang="en-US"/>
          </a:p>
        </p:txBody>
      </p:sp>
    </p:spTree>
    <p:extLst>
      <p:ext uri="{BB962C8B-B14F-4D97-AF65-F5344CB8AC3E}">
        <p14:creationId xmlns:p14="http://schemas.microsoft.com/office/powerpoint/2010/main" val="557589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FAB86924-0E62-4055-92D1-99EEE2DBF570}"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72BC75-00AF-4AFF-B15D-A9B7F2A803FB}" type="slidenum">
              <a:rPr lang="en-US" smtClean="0"/>
              <a:t>‹N°›</a:t>
            </a:fld>
            <a:endParaRPr lang="en-US"/>
          </a:p>
        </p:txBody>
      </p:sp>
    </p:spTree>
    <p:extLst>
      <p:ext uri="{BB962C8B-B14F-4D97-AF65-F5344CB8AC3E}">
        <p14:creationId xmlns:p14="http://schemas.microsoft.com/office/powerpoint/2010/main" val="28212349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FAB86924-0E62-4055-92D1-99EEE2DBF570}" type="datetimeFigureOut">
              <a:rPr lang="en-US" smtClean="0"/>
              <a:t>2/28/2023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72BC75-00AF-4AFF-B15D-A9B7F2A803FB}" type="slidenum">
              <a:rPr lang="en-US" smtClean="0"/>
              <a:t>‹N°›</a:t>
            </a:fld>
            <a:endParaRPr lang="en-US"/>
          </a:p>
        </p:txBody>
      </p:sp>
    </p:spTree>
    <p:extLst>
      <p:ext uri="{BB962C8B-B14F-4D97-AF65-F5344CB8AC3E}">
        <p14:creationId xmlns:p14="http://schemas.microsoft.com/office/powerpoint/2010/main" val="2444405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FAB86924-0E62-4055-92D1-99EEE2DBF570}" type="datetimeFigureOut">
              <a:rPr lang="en-US" smtClean="0"/>
              <a:t>2/28/2023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72BC75-00AF-4AFF-B15D-A9B7F2A803FB}" type="slidenum">
              <a:rPr lang="en-US" smtClean="0"/>
              <a:t>‹N°›</a:t>
            </a:fld>
            <a:endParaRPr lang="en-US"/>
          </a:p>
        </p:txBody>
      </p:sp>
    </p:spTree>
    <p:extLst>
      <p:ext uri="{BB962C8B-B14F-4D97-AF65-F5344CB8AC3E}">
        <p14:creationId xmlns:p14="http://schemas.microsoft.com/office/powerpoint/2010/main" val="302912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FAB86924-0E62-4055-92D1-99EEE2DBF570}" type="datetimeFigureOut">
              <a:rPr lang="en-US" smtClean="0"/>
              <a:t>2/28/2023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72BC75-00AF-4AFF-B15D-A9B7F2A803FB}" type="slidenum">
              <a:rPr lang="en-US" smtClean="0"/>
              <a:t>‹N°›</a:t>
            </a:fld>
            <a:endParaRPr lang="en-US"/>
          </a:p>
        </p:txBody>
      </p:sp>
    </p:spTree>
    <p:extLst>
      <p:ext uri="{BB962C8B-B14F-4D97-AF65-F5344CB8AC3E}">
        <p14:creationId xmlns:p14="http://schemas.microsoft.com/office/powerpoint/2010/main" val="3745119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B86924-0E62-4055-92D1-99EEE2DBF570}" type="datetimeFigureOut">
              <a:rPr lang="en-US" smtClean="0"/>
              <a:t>2/28/2023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72BC75-00AF-4AFF-B15D-A9B7F2A803FB}" type="slidenum">
              <a:rPr lang="en-US" smtClean="0"/>
              <a:t>‹N°›</a:t>
            </a:fld>
            <a:endParaRPr lang="en-US"/>
          </a:p>
        </p:txBody>
      </p:sp>
    </p:spTree>
    <p:extLst>
      <p:ext uri="{BB962C8B-B14F-4D97-AF65-F5344CB8AC3E}">
        <p14:creationId xmlns:p14="http://schemas.microsoft.com/office/powerpoint/2010/main" val="3733528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smtClean="0"/>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FAB86924-0E62-4055-92D1-99EEE2DBF570}" type="datetimeFigureOut">
              <a:rPr lang="en-US" smtClean="0"/>
              <a:t>2/28/2023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72BC75-00AF-4AFF-B15D-A9B7F2A803FB}" type="slidenum">
              <a:rPr lang="en-US" smtClean="0"/>
              <a:t>‹N°›</a:t>
            </a:fld>
            <a:endParaRPr lang="en-US"/>
          </a:p>
        </p:txBody>
      </p:sp>
    </p:spTree>
    <p:extLst>
      <p:ext uri="{BB962C8B-B14F-4D97-AF65-F5344CB8AC3E}">
        <p14:creationId xmlns:p14="http://schemas.microsoft.com/office/powerpoint/2010/main" val="257033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FAB86924-0E62-4055-92D1-99EEE2DBF570}" type="datetimeFigureOut">
              <a:rPr lang="en-US" smtClean="0"/>
              <a:t>2/28/2023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72BC75-00AF-4AFF-B15D-A9B7F2A803FB}" type="slidenum">
              <a:rPr lang="en-US" smtClean="0"/>
              <a:t>‹N°›</a:t>
            </a:fld>
            <a:endParaRPr lang="en-US"/>
          </a:p>
        </p:txBody>
      </p:sp>
    </p:spTree>
    <p:extLst>
      <p:ext uri="{BB962C8B-B14F-4D97-AF65-F5344CB8AC3E}">
        <p14:creationId xmlns:p14="http://schemas.microsoft.com/office/powerpoint/2010/main" val="4110516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AB86924-0E62-4055-92D1-99EEE2DBF570}" type="datetimeFigureOut">
              <a:rPr lang="en-US" smtClean="0"/>
              <a:t>2/28/2023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672BC75-00AF-4AFF-B15D-A9B7F2A803FB}" type="slidenum">
              <a:rPr lang="en-US" smtClean="0"/>
              <a:t>‹N°›</a:t>
            </a:fld>
            <a:endParaRPr lang="en-US"/>
          </a:p>
        </p:txBody>
      </p:sp>
    </p:spTree>
    <p:extLst>
      <p:ext uri="{BB962C8B-B14F-4D97-AF65-F5344CB8AC3E}">
        <p14:creationId xmlns:p14="http://schemas.microsoft.com/office/powerpoint/2010/main" val="190602881"/>
      </p:ext>
    </p:extLst>
  </p:cSld>
  <p:clrMap bg1="lt1" tx1="dk1" bg2="lt2" tx2="dk2" accent1="accent1" accent2="accent2" accent3="accent3" accent4="accent4" accent5="accent5" accent6="accent6" hlink="hlink" folHlink="folHlink"/>
  <p:sldLayoutIdLst>
    <p:sldLayoutId id="2147483803" r:id="rId1"/>
    <p:sldLayoutId id="2147483804" r:id="rId2"/>
    <p:sldLayoutId id="2147483805" r:id="rId3"/>
    <p:sldLayoutId id="2147483806" r:id="rId4"/>
    <p:sldLayoutId id="2147483807" r:id="rId5"/>
    <p:sldLayoutId id="2147483808" r:id="rId6"/>
    <p:sldLayoutId id="2147483809" r:id="rId7"/>
    <p:sldLayoutId id="2147483810" r:id="rId8"/>
    <p:sldLayoutId id="2147483811" r:id="rId9"/>
    <p:sldLayoutId id="2147483812" r:id="rId10"/>
    <p:sldLayoutId id="2147483813" r:id="rId11"/>
    <p:sldLayoutId id="2147483814" r:id="rId12"/>
    <p:sldLayoutId id="2147483815" r:id="rId13"/>
    <p:sldLayoutId id="2147483816" r:id="rId14"/>
    <p:sldLayoutId id="2147483817" r:id="rId15"/>
    <p:sldLayoutId id="214748381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379051" y="2472413"/>
            <a:ext cx="7766936" cy="1646302"/>
          </a:xfrm>
        </p:spPr>
        <p:txBody>
          <a:bodyPr/>
          <a:lstStyle/>
          <a:p>
            <a:pPr algn="ctr"/>
            <a:r>
              <a:rPr lang="fr-FR" dirty="0" err="1" smtClean="0"/>
              <a:t>Window</a:t>
            </a:r>
            <a:r>
              <a:rPr lang="fr-FR" dirty="0" smtClean="0"/>
              <a:t> production </a:t>
            </a:r>
            <a:r>
              <a:rPr lang="fr-FR" dirty="0" err="1" smtClean="0"/>
              <a:t>process</a:t>
            </a:r>
            <a:r>
              <a:rPr lang="fr-FR" dirty="0" smtClean="0"/>
              <a:t> flow</a:t>
            </a:r>
            <a:endParaRPr lang="en-US" dirty="0"/>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20743"/>
            <a:ext cx="3238735" cy="836673"/>
          </a:xfrm>
          <a:prstGeom prst="rect">
            <a:avLst/>
          </a:prstGeom>
        </p:spPr>
      </p:pic>
    </p:spTree>
    <p:extLst>
      <p:ext uri="{BB962C8B-B14F-4D97-AF65-F5344CB8AC3E}">
        <p14:creationId xmlns:p14="http://schemas.microsoft.com/office/powerpoint/2010/main" val="12504760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3" y="1011936"/>
            <a:ext cx="9090921" cy="1320800"/>
          </a:xfrm>
        </p:spPr>
        <p:txBody>
          <a:bodyPr>
            <a:normAutofit/>
          </a:bodyPr>
          <a:lstStyle/>
          <a:p>
            <a:r>
              <a:rPr lang="fr-FR" dirty="0" smtClean="0"/>
              <a:t>Update of the </a:t>
            </a:r>
            <a:r>
              <a:rPr lang="fr-FR" dirty="0" err="1" smtClean="0"/>
              <a:t>quotation</a:t>
            </a:r>
            <a:r>
              <a:rPr lang="fr-FR" dirty="0" smtClean="0"/>
              <a:t> </a:t>
            </a:r>
            <a:r>
              <a:rPr lang="fr-FR" dirty="0" err="1" smtClean="0"/>
              <a:t>according</a:t>
            </a:r>
            <a:r>
              <a:rPr lang="fr-FR" dirty="0" smtClean="0"/>
              <a:t> to the </a:t>
            </a:r>
            <a:r>
              <a:rPr lang="fr-FR" dirty="0" err="1" smtClean="0"/>
              <a:t>validated</a:t>
            </a:r>
            <a:r>
              <a:rPr lang="fr-FR" dirty="0" smtClean="0"/>
              <a:t> plans</a:t>
            </a:r>
            <a:endParaRPr lang="en-US" sz="2000" dirty="0"/>
          </a:p>
        </p:txBody>
      </p:sp>
      <p:sp>
        <p:nvSpPr>
          <p:cNvPr id="3" name="Espace réservé du contenu 2"/>
          <p:cNvSpPr>
            <a:spLocks noGrp="1"/>
          </p:cNvSpPr>
          <p:nvPr>
            <p:ph idx="1"/>
          </p:nvPr>
        </p:nvSpPr>
        <p:spPr>
          <a:xfrm>
            <a:off x="677334" y="2233243"/>
            <a:ext cx="8596668" cy="4511509"/>
          </a:xfrm>
        </p:spPr>
        <p:txBody>
          <a:bodyPr>
            <a:normAutofit fontScale="92500"/>
          </a:bodyPr>
          <a:lstStyle/>
          <a:p>
            <a:pPr algn="just">
              <a:lnSpc>
                <a:spcPct val="150000"/>
              </a:lnSpc>
            </a:pPr>
            <a:r>
              <a:rPr lang="fr-FR" dirty="0" err="1" smtClean="0"/>
              <a:t>After</a:t>
            </a:r>
            <a:r>
              <a:rPr lang="fr-FR" dirty="0" smtClean="0"/>
              <a:t> clarification of the </a:t>
            </a:r>
            <a:r>
              <a:rPr lang="fr-FR" dirty="0" err="1" smtClean="0"/>
              <a:t>requests</a:t>
            </a:r>
            <a:r>
              <a:rPr lang="fr-FR" dirty="0" smtClean="0"/>
              <a:t> of the </a:t>
            </a:r>
            <a:r>
              <a:rPr lang="fr-FR" dirty="0" err="1" smtClean="0"/>
              <a:t>architect</a:t>
            </a:r>
            <a:r>
              <a:rPr lang="fr-FR" dirty="0" smtClean="0"/>
              <a:t> and the construction site, a </a:t>
            </a:r>
            <a:r>
              <a:rPr lang="fr-FR" dirty="0" err="1" smtClean="0"/>
              <a:t>comparison</a:t>
            </a:r>
            <a:r>
              <a:rPr lang="fr-FR" dirty="0" smtClean="0"/>
              <a:t> </a:t>
            </a:r>
            <a:r>
              <a:rPr lang="fr-FR" dirty="0" err="1" smtClean="0"/>
              <a:t>with</a:t>
            </a:r>
            <a:r>
              <a:rPr lang="fr-FR" dirty="0" smtClean="0"/>
              <a:t> </a:t>
            </a:r>
            <a:r>
              <a:rPr lang="fr-FR" dirty="0" err="1" smtClean="0"/>
              <a:t>our</a:t>
            </a:r>
            <a:r>
              <a:rPr lang="fr-FR" dirty="0" smtClean="0"/>
              <a:t> initial </a:t>
            </a:r>
            <a:r>
              <a:rPr lang="fr-FR" dirty="0" err="1" smtClean="0"/>
              <a:t>offer</a:t>
            </a:r>
            <a:r>
              <a:rPr lang="fr-FR" dirty="0" smtClean="0"/>
              <a:t> </a:t>
            </a:r>
            <a:r>
              <a:rPr lang="fr-FR" dirty="0" err="1" smtClean="0"/>
              <a:t>will</a:t>
            </a:r>
            <a:r>
              <a:rPr lang="fr-FR" dirty="0" smtClean="0"/>
              <a:t> </a:t>
            </a:r>
            <a:r>
              <a:rPr lang="fr-FR" dirty="0" err="1" smtClean="0"/>
              <a:t>be</a:t>
            </a:r>
            <a:r>
              <a:rPr lang="fr-FR" dirty="0" smtClean="0"/>
              <a:t> made to </a:t>
            </a:r>
            <a:r>
              <a:rPr lang="fr-FR" dirty="0" err="1" smtClean="0"/>
              <a:t>determine</a:t>
            </a:r>
            <a:r>
              <a:rPr lang="fr-FR" dirty="0" smtClean="0"/>
              <a:t> the </a:t>
            </a:r>
            <a:r>
              <a:rPr lang="fr-FR" dirty="0" err="1" smtClean="0"/>
              <a:t>inconsistencies</a:t>
            </a:r>
            <a:r>
              <a:rPr lang="fr-FR" dirty="0" smtClean="0"/>
              <a:t>.</a:t>
            </a:r>
          </a:p>
          <a:p>
            <a:pPr algn="just">
              <a:lnSpc>
                <a:spcPct val="150000"/>
              </a:lnSpc>
            </a:pPr>
            <a:r>
              <a:rPr lang="fr-FR" b="1" u="sng" dirty="0" err="1" smtClean="0"/>
              <a:t>Requirement</a:t>
            </a:r>
            <a:r>
              <a:rPr lang="fr-FR" b="1" u="sng" dirty="0" smtClean="0"/>
              <a:t> </a:t>
            </a:r>
            <a:r>
              <a:rPr lang="fr-FR" b="1" u="sng" dirty="0" smtClean="0"/>
              <a:t>:</a:t>
            </a:r>
          </a:p>
          <a:p>
            <a:pPr lvl="1">
              <a:lnSpc>
                <a:spcPct val="150000"/>
              </a:lnSpc>
            </a:pPr>
            <a:r>
              <a:rPr lang="fr-FR" dirty="0" err="1" smtClean="0"/>
              <a:t>Approval</a:t>
            </a:r>
            <a:r>
              <a:rPr lang="fr-FR" dirty="0" smtClean="0"/>
              <a:t> of </a:t>
            </a:r>
            <a:r>
              <a:rPr lang="fr-FR" dirty="0" err="1" smtClean="0"/>
              <a:t>execution</a:t>
            </a:r>
            <a:r>
              <a:rPr lang="fr-FR" dirty="0" smtClean="0"/>
              <a:t> plans and validation of </a:t>
            </a:r>
            <a:r>
              <a:rPr lang="fr-FR" dirty="0" err="1" smtClean="0"/>
              <a:t>supplementary</a:t>
            </a:r>
            <a:r>
              <a:rPr lang="fr-FR" dirty="0" smtClean="0"/>
              <a:t> </a:t>
            </a:r>
            <a:r>
              <a:rPr lang="fr-FR" dirty="0" err="1" smtClean="0"/>
              <a:t>requests</a:t>
            </a:r>
            <a:r>
              <a:rPr lang="fr-FR" dirty="0" smtClean="0"/>
              <a:t>  </a:t>
            </a:r>
          </a:p>
          <a:p>
            <a:pPr>
              <a:lnSpc>
                <a:spcPct val="150000"/>
              </a:lnSpc>
            </a:pPr>
            <a:r>
              <a:rPr lang="fr-FR" b="1" u="sng" dirty="0" err="1" smtClean="0"/>
              <a:t>Responsible</a:t>
            </a:r>
            <a:r>
              <a:rPr lang="fr-FR" b="1" u="sng" dirty="0" smtClean="0"/>
              <a:t> :</a:t>
            </a:r>
          </a:p>
          <a:p>
            <a:pPr lvl="1">
              <a:lnSpc>
                <a:spcPct val="150000"/>
              </a:lnSpc>
            </a:pPr>
            <a:r>
              <a:rPr lang="fr-FR" dirty="0" smtClean="0"/>
              <a:t>Mrs. Fatma ALKAN </a:t>
            </a:r>
            <a:r>
              <a:rPr lang="fr-FR" i="1" dirty="0" smtClean="0"/>
              <a:t>(Pricing </a:t>
            </a:r>
            <a:r>
              <a:rPr lang="fr-FR" i="1" dirty="0" err="1" smtClean="0"/>
              <a:t>engineer</a:t>
            </a:r>
            <a:r>
              <a:rPr lang="fr-FR" i="1" dirty="0" smtClean="0"/>
              <a:t>)</a:t>
            </a:r>
          </a:p>
          <a:p>
            <a:pPr lvl="1">
              <a:lnSpc>
                <a:spcPct val="150000"/>
              </a:lnSpc>
            </a:pPr>
            <a:r>
              <a:rPr lang="fr-FR" dirty="0" smtClean="0"/>
              <a:t>Mr. </a:t>
            </a:r>
            <a:r>
              <a:rPr lang="fr-FR" dirty="0" smtClean="0"/>
              <a:t>Camille SEN</a:t>
            </a:r>
            <a:r>
              <a:rPr lang="fr-FR" i="1" dirty="0" smtClean="0"/>
              <a:t> </a:t>
            </a:r>
            <a:r>
              <a:rPr lang="fr-FR" i="1" dirty="0" smtClean="0"/>
              <a:t>(Business manager)</a:t>
            </a:r>
            <a:endParaRPr lang="fr-FR" i="1" dirty="0" smtClean="0"/>
          </a:p>
          <a:p>
            <a:pPr>
              <a:lnSpc>
                <a:spcPct val="150000"/>
              </a:lnSpc>
            </a:pPr>
            <a:r>
              <a:rPr lang="fr-FR" b="1" u="sng" dirty="0" smtClean="0"/>
              <a:t>Deadline </a:t>
            </a:r>
            <a:r>
              <a:rPr lang="fr-FR" b="1" u="sng" dirty="0" smtClean="0"/>
              <a:t>:</a:t>
            </a:r>
          </a:p>
          <a:p>
            <a:pPr lvl="1">
              <a:lnSpc>
                <a:spcPct val="150000"/>
              </a:lnSpc>
            </a:pPr>
            <a:r>
              <a:rPr lang="fr-FR" dirty="0"/>
              <a:t>5</a:t>
            </a:r>
            <a:r>
              <a:rPr lang="fr-FR" dirty="0" smtClean="0"/>
              <a:t> </a:t>
            </a:r>
            <a:r>
              <a:rPr lang="fr-FR" dirty="0" err="1" smtClean="0"/>
              <a:t>working</a:t>
            </a:r>
            <a:r>
              <a:rPr lang="fr-FR" dirty="0" smtClean="0"/>
              <a:t> </a:t>
            </a:r>
            <a:r>
              <a:rPr lang="fr-FR" dirty="0" err="1" smtClean="0"/>
              <a:t>days</a:t>
            </a:r>
            <a:endParaRPr lang="fr-FR" dirty="0" smtClean="0"/>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4427"/>
            <a:ext cx="2424009" cy="626203"/>
          </a:xfrm>
          <a:prstGeom prst="rect">
            <a:avLst/>
          </a:prstGeom>
        </p:spPr>
      </p:pic>
    </p:spTree>
    <p:extLst>
      <p:ext uri="{BB962C8B-B14F-4D97-AF65-F5344CB8AC3E}">
        <p14:creationId xmlns:p14="http://schemas.microsoft.com/office/powerpoint/2010/main" val="40535231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1011936"/>
            <a:ext cx="8596668" cy="1320800"/>
          </a:xfrm>
        </p:spPr>
        <p:txBody>
          <a:bodyPr>
            <a:normAutofit/>
          </a:bodyPr>
          <a:lstStyle/>
          <a:p>
            <a:r>
              <a:rPr lang="fr-FR" dirty="0" err="1" smtClean="0"/>
              <a:t>Manufacturing</a:t>
            </a:r>
            <a:r>
              <a:rPr lang="fr-FR" dirty="0" smtClean="0"/>
              <a:t> and </a:t>
            </a:r>
            <a:r>
              <a:rPr lang="fr-FR" dirty="0" err="1" smtClean="0"/>
              <a:t>delivery</a:t>
            </a:r>
            <a:endParaRPr lang="en-US" sz="2000" dirty="0"/>
          </a:p>
        </p:txBody>
      </p:sp>
      <p:sp>
        <p:nvSpPr>
          <p:cNvPr id="3" name="Espace réservé du contenu 2"/>
          <p:cNvSpPr>
            <a:spLocks noGrp="1"/>
          </p:cNvSpPr>
          <p:nvPr>
            <p:ph idx="1"/>
          </p:nvPr>
        </p:nvSpPr>
        <p:spPr>
          <a:xfrm>
            <a:off x="677334" y="1950277"/>
            <a:ext cx="8596668" cy="4706555"/>
          </a:xfrm>
        </p:spPr>
        <p:txBody>
          <a:bodyPr>
            <a:normAutofit fontScale="92500" lnSpcReduction="10000"/>
          </a:bodyPr>
          <a:lstStyle/>
          <a:p>
            <a:pPr algn="just">
              <a:lnSpc>
                <a:spcPct val="150000"/>
              </a:lnSpc>
            </a:pPr>
            <a:r>
              <a:rPr lang="fr-FR" dirty="0" err="1" smtClean="0"/>
              <a:t>We</a:t>
            </a:r>
            <a:r>
              <a:rPr lang="fr-FR" dirty="0" smtClean="0"/>
              <a:t> </a:t>
            </a:r>
            <a:r>
              <a:rPr lang="fr-FR" dirty="0" err="1" smtClean="0"/>
              <a:t>start</a:t>
            </a:r>
            <a:r>
              <a:rPr lang="fr-FR" dirty="0" smtClean="0"/>
              <a:t> the </a:t>
            </a:r>
            <a:r>
              <a:rPr lang="fr-FR" dirty="0" err="1" smtClean="0"/>
              <a:t>manufacturing</a:t>
            </a:r>
            <a:r>
              <a:rPr lang="fr-FR" dirty="0" smtClean="0"/>
              <a:t> </a:t>
            </a:r>
            <a:r>
              <a:rPr lang="fr-FR" dirty="0" err="1" smtClean="0"/>
              <a:t>process</a:t>
            </a:r>
            <a:r>
              <a:rPr lang="fr-FR" dirty="0" smtClean="0"/>
              <a:t> </a:t>
            </a:r>
            <a:r>
              <a:rPr lang="fr-FR" dirty="0" err="1" smtClean="0"/>
              <a:t>according</a:t>
            </a:r>
            <a:r>
              <a:rPr lang="fr-FR" dirty="0" smtClean="0"/>
              <a:t> to </a:t>
            </a:r>
            <a:r>
              <a:rPr lang="fr-FR" dirty="0" err="1" smtClean="0"/>
              <a:t>validated</a:t>
            </a:r>
            <a:r>
              <a:rPr lang="fr-FR" dirty="0" smtClean="0"/>
              <a:t> plans and PGD. </a:t>
            </a:r>
            <a:endParaRPr lang="fr-FR" dirty="0" smtClean="0"/>
          </a:p>
          <a:p>
            <a:pPr>
              <a:lnSpc>
                <a:spcPct val="150000"/>
              </a:lnSpc>
            </a:pPr>
            <a:r>
              <a:rPr lang="fr-FR" b="1" u="sng" dirty="0" err="1" smtClean="0"/>
              <a:t>Requirement</a:t>
            </a:r>
            <a:r>
              <a:rPr lang="fr-FR" b="1" u="sng" dirty="0" smtClean="0"/>
              <a:t> </a:t>
            </a:r>
            <a:r>
              <a:rPr lang="fr-FR" b="1" u="sng" dirty="0" smtClean="0"/>
              <a:t>:</a:t>
            </a:r>
          </a:p>
          <a:p>
            <a:pPr lvl="1">
              <a:lnSpc>
                <a:spcPct val="150000"/>
              </a:lnSpc>
            </a:pPr>
            <a:r>
              <a:rPr lang="fr-FR" dirty="0" err="1" smtClean="0"/>
              <a:t>Approval</a:t>
            </a:r>
            <a:r>
              <a:rPr lang="fr-FR" dirty="0" smtClean="0"/>
              <a:t> of </a:t>
            </a:r>
            <a:r>
              <a:rPr lang="fr-FR" dirty="0" err="1" smtClean="0"/>
              <a:t>execution</a:t>
            </a:r>
            <a:r>
              <a:rPr lang="fr-FR" dirty="0" smtClean="0"/>
              <a:t> plans by </a:t>
            </a:r>
            <a:r>
              <a:rPr lang="fr-FR" dirty="0" err="1" smtClean="0"/>
              <a:t>signing</a:t>
            </a:r>
            <a:r>
              <a:rPr lang="fr-FR" dirty="0" smtClean="0"/>
              <a:t> and </a:t>
            </a:r>
            <a:r>
              <a:rPr lang="fr-FR" dirty="0" err="1" smtClean="0"/>
              <a:t>sealing</a:t>
            </a:r>
            <a:endParaRPr lang="fr-FR" dirty="0"/>
          </a:p>
          <a:p>
            <a:pPr>
              <a:lnSpc>
                <a:spcPct val="150000"/>
              </a:lnSpc>
            </a:pPr>
            <a:r>
              <a:rPr lang="fr-FR" b="1" u="sng" dirty="0" err="1" smtClean="0"/>
              <a:t>Responsible</a:t>
            </a:r>
            <a:r>
              <a:rPr lang="fr-FR" b="1" u="sng" dirty="0" smtClean="0"/>
              <a:t> </a:t>
            </a:r>
            <a:r>
              <a:rPr lang="fr-FR" b="1" u="sng" dirty="0" smtClean="0"/>
              <a:t>:</a:t>
            </a:r>
          </a:p>
          <a:p>
            <a:pPr lvl="1">
              <a:lnSpc>
                <a:spcPct val="150000"/>
              </a:lnSpc>
            </a:pPr>
            <a:r>
              <a:rPr lang="fr-FR" dirty="0" smtClean="0"/>
              <a:t>Mr. </a:t>
            </a:r>
            <a:r>
              <a:rPr lang="fr-FR" dirty="0" smtClean="0"/>
              <a:t>Mertcan MUNGEN </a:t>
            </a:r>
            <a:r>
              <a:rPr lang="fr-FR" i="1" dirty="0" smtClean="0"/>
              <a:t>(Civil </a:t>
            </a:r>
            <a:r>
              <a:rPr lang="fr-FR" i="1" dirty="0" err="1" smtClean="0"/>
              <a:t>engineer</a:t>
            </a:r>
            <a:r>
              <a:rPr lang="fr-FR" i="1" dirty="0" smtClean="0"/>
              <a:t>)</a:t>
            </a:r>
            <a:endParaRPr lang="fr-FR" i="1" dirty="0" smtClean="0"/>
          </a:p>
          <a:p>
            <a:pPr lvl="1">
              <a:lnSpc>
                <a:spcPct val="150000"/>
              </a:lnSpc>
            </a:pPr>
            <a:r>
              <a:rPr lang="fr-FR" dirty="0" smtClean="0"/>
              <a:t>Mr. </a:t>
            </a:r>
            <a:r>
              <a:rPr lang="fr-FR" dirty="0" err="1" smtClean="0"/>
              <a:t>Gökay</a:t>
            </a:r>
            <a:r>
              <a:rPr lang="fr-FR" dirty="0" smtClean="0"/>
              <a:t> AYTER </a:t>
            </a:r>
            <a:r>
              <a:rPr lang="fr-FR" i="1" dirty="0" smtClean="0"/>
              <a:t>(Construction </a:t>
            </a:r>
            <a:r>
              <a:rPr lang="fr-FR" i="1" dirty="0" err="1" smtClean="0"/>
              <a:t>responsible</a:t>
            </a:r>
            <a:r>
              <a:rPr lang="fr-FR" i="1" dirty="0" smtClean="0"/>
              <a:t>)</a:t>
            </a:r>
            <a:endParaRPr lang="fr-FR" i="1" dirty="0" smtClean="0"/>
          </a:p>
          <a:p>
            <a:pPr>
              <a:lnSpc>
                <a:spcPct val="150000"/>
              </a:lnSpc>
            </a:pPr>
            <a:r>
              <a:rPr lang="fr-FR" b="1" u="sng" dirty="0" smtClean="0"/>
              <a:t>Deadline </a:t>
            </a:r>
            <a:r>
              <a:rPr lang="fr-FR" b="1" u="sng" dirty="0" smtClean="0"/>
              <a:t>:</a:t>
            </a:r>
          </a:p>
          <a:p>
            <a:pPr lvl="1">
              <a:lnSpc>
                <a:spcPct val="150000"/>
              </a:lnSpc>
            </a:pPr>
            <a:r>
              <a:rPr lang="fr-FR" dirty="0" smtClean="0"/>
              <a:t>15 </a:t>
            </a:r>
            <a:r>
              <a:rPr lang="fr-FR" dirty="0" err="1" smtClean="0"/>
              <a:t>weeks</a:t>
            </a:r>
            <a:r>
              <a:rPr lang="fr-FR" dirty="0" smtClean="0"/>
              <a:t> of manufacture </a:t>
            </a:r>
            <a:r>
              <a:rPr lang="en-US" dirty="0" smtClean="0"/>
              <a:t>for </a:t>
            </a:r>
            <a:r>
              <a:rPr lang="en-US" dirty="0"/>
              <a:t>the first series of 50-60 </a:t>
            </a:r>
            <a:r>
              <a:rPr lang="en-US" dirty="0" smtClean="0"/>
              <a:t>windows</a:t>
            </a:r>
            <a:r>
              <a:rPr lang="fr-FR" dirty="0" smtClean="0"/>
              <a:t> </a:t>
            </a:r>
            <a:r>
              <a:rPr lang="fr-FR" dirty="0" smtClean="0"/>
              <a:t>(</a:t>
            </a:r>
            <a:r>
              <a:rPr lang="fr-FR" dirty="0" err="1"/>
              <a:t>according</a:t>
            </a:r>
            <a:r>
              <a:rPr lang="fr-FR" dirty="0"/>
              <a:t> to size)</a:t>
            </a:r>
            <a:endParaRPr lang="fr-FR" dirty="0" smtClean="0"/>
          </a:p>
          <a:p>
            <a:pPr lvl="1">
              <a:lnSpc>
                <a:spcPct val="150000"/>
              </a:lnSpc>
            </a:pPr>
            <a:r>
              <a:rPr lang="fr-FR" dirty="0" smtClean="0"/>
              <a:t>9-10 </a:t>
            </a:r>
            <a:r>
              <a:rPr lang="fr-FR" dirty="0" err="1" smtClean="0"/>
              <a:t>working</a:t>
            </a:r>
            <a:r>
              <a:rPr lang="fr-FR" dirty="0" smtClean="0"/>
              <a:t> </a:t>
            </a:r>
            <a:r>
              <a:rPr lang="fr-FR" dirty="0" err="1" smtClean="0"/>
              <a:t>days</a:t>
            </a:r>
            <a:r>
              <a:rPr lang="fr-FR" dirty="0" smtClean="0"/>
              <a:t> for </a:t>
            </a:r>
            <a:r>
              <a:rPr lang="fr-FR" dirty="0" err="1" smtClean="0"/>
              <a:t>delivery</a:t>
            </a:r>
            <a:endParaRPr lang="fr-FR" dirty="0" smtClean="0"/>
          </a:p>
          <a:p>
            <a:pPr lvl="1">
              <a:lnSpc>
                <a:spcPct val="150000"/>
              </a:lnSpc>
            </a:pPr>
            <a:r>
              <a:rPr lang="fr-FR" dirty="0" err="1" smtClean="0"/>
              <a:t>Following</a:t>
            </a:r>
            <a:r>
              <a:rPr lang="fr-FR" dirty="0" smtClean="0"/>
              <a:t> </a:t>
            </a:r>
            <a:r>
              <a:rPr lang="fr-FR" dirty="0" err="1" smtClean="0"/>
              <a:t>delivery</a:t>
            </a:r>
            <a:r>
              <a:rPr lang="fr-FR" dirty="0" smtClean="0"/>
              <a:t> </a:t>
            </a:r>
            <a:r>
              <a:rPr lang="fr-FR" dirty="0" err="1" smtClean="0"/>
              <a:t>every</a:t>
            </a:r>
            <a:r>
              <a:rPr lang="fr-FR" dirty="0" smtClean="0"/>
              <a:t> 2 </a:t>
            </a:r>
            <a:r>
              <a:rPr lang="fr-FR" dirty="0" err="1" smtClean="0"/>
              <a:t>weeks</a:t>
            </a:r>
            <a:endParaRPr lang="fr-FR" dirty="0" smtClean="0"/>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4427"/>
            <a:ext cx="2424009" cy="626203"/>
          </a:xfrm>
          <a:prstGeom prst="rect">
            <a:avLst/>
          </a:prstGeom>
        </p:spPr>
      </p:pic>
    </p:spTree>
    <p:extLst>
      <p:ext uri="{BB962C8B-B14F-4D97-AF65-F5344CB8AC3E}">
        <p14:creationId xmlns:p14="http://schemas.microsoft.com/office/powerpoint/2010/main" val="14891076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1011936"/>
            <a:ext cx="8596668" cy="1320800"/>
          </a:xfrm>
        </p:spPr>
        <p:txBody>
          <a:bodyPr/>
          <a:lstStyle/>
          <a:p>
            <a:r>
              <a:rPr lang="fr-FR" dirty="0" smtClean="0"/>
              <a:t>OPERATING STEPS</a:t>
            </a:r>
            <a:endParaRPr lang="en-US" dirty="0"/>
          </a:p>
        </p:txBody>
      </p:sp>
      <p:sp>
        <p:nvSpPr>
          <p:cNvPr id="3" name="Espace réservé du contenu 2"/>
          <p:cNvSpPr>
            <a:spLocks noGrp="1"/>
          </p:cNvSpPr>
          <p:nvPr>
            <p:ph idx="1"/>
          </p:nvPr>
        </p:nvSpPr>
        <p:spPr>
          <a:xfrm>
            <a:off x="677334" y="1950277"/>
            <a:ext cx="8596668" cy="4331651"/>
          </a:xfrm>
        </p:spPr>
        <p:txBody>
          <a:bodyPr>
            <a:normAutofit/>
          </a:bodyPr>
          <a:lstStyle/>
          <a:p>
            <a:pPr>
              <a:lnSpc>
                <a:spcPct val="150000"/>
              </a:lnSpc>
            </a:pPr>
            <a:r>
              <a:rPr lang="fr-FR" dirty="0" err="1" smtClean="0"/>
              <a:t>Quotes</a:t>
            </a:r>
            <a:r>
              <a:rPr lang="fr-FR" dirty="0" smtClean="0"/>
              <a:t> &amp; </a:t>
            </a:r>
            <a:r>
              <a:rPr lang="fr-FR" dirty="0" err="1" smtClean="0"/>
              <a:t>Contract</a:t>
            </a:r>
            <a:endParaRPr lang="fr-FR" dirty="0" smtClean="0"/>
          </a:p>
          <a:p>
            <a:pPr>
              <a:lnSpc>
                <a:spcPct val="150000"/>
              </a:lnSpc>
            </a:pPr>
            <a:r>
              <a:rPr lang="fr-FR" dirty="0" err="1" smtClean="0"/>
              <a:t>Technical</a:t>
            </a:r>
            <a:r>
              <a:rPr lang="fr-FR" dirty="0" smtClean="0"/>
              <a:t> </a:t>
            </a:r>
            <a:r>
              <a:rPr lang="fr-FR" dirty="0" err="1" smtClean="0"/>
              <a:t>drawing</a:t>
            </a:r>
            <a:endParaRPr lang="fr-FR" dirty="0" smtClean="0"/>
          </a:p>
          <a:p>
            <a:pPr>
              <a:lnSpc>
                <a:spcPct val="150000"/>
              </a:lnSpc>
            </a:pPr>
            <a:r>
              <a:rPr lang="fr-FR" dirty="0" err="1" smtClean="0"/>
              <a:t>Execution</a:t>
            </a:r>
            <a:r>
              <a:rPr lang="fr-FR" dirty="0" smtClean="0"/>
              <a:t> plan and</a:t>
            </a:r>
            <a:r>
              <a:rPr lang="fr-FR" dirty="0" smtClean="0"/>
              <a:t> </a:t>
            </a:r>
            <a:r>
              <a:rPr lang="fr-FR" dirty="0" smtClean="0"/>
              <a:t>PGD* </a:t>
            </a:r>
            <a:r>
              <a:rPr lang="fr-FR" dirty="0" smtClean="0"/>
              <a:t>of the prototype</a:t>
            </a:r>
            <a:endParaRPr lang="fr-FR" dirty="0" smtClean="0"/>
          </a:p>
          <a:p>
            <a:pPr>
              <a:lnSpc>
                <a:spcPct val="150000"/>
              </a:lnSpc>
            </a:pPr>
            <a:r>
              <a:rPr lang="fr-FR" dirty="0" smtClean="0"/>
              <a:t>Prototype </a:t>
            </a:r>
            <a:r>
              <a:rPr lang="fr-FR" dirty="0" err="1" smtClean="0"/>
              <a:t>manufacturing</a:t>
            </a:r>
            <a:r>
              <a:rPr lang="fr-FR" dirty="0" smtClean="0"/>
              <a:t> and </a:t>
            </a:r>
            <a:r>
              <a:rPr lang="fr-FR" dirty="0" err="1" smtClean="0"/>
              <a:t>delivery</a:t>
            </a:r>
            <a:endParaRPr lang="fr-FR" dirty="0" smtClean="0"/>
          </a:p>
          <a:p>
            <a:pPr>
              <a:lnSpc>
                <a:spcPct val="150000"/>
              </a:lnSpc>
            </a:pPr>
            <a:r>
              <a:rPr lang="fr-FR" dirty="0" smtClean="0"/>
              <a:t>Location plans </a:t>
            </a:r>
            <a:r>
              <a:rPr lang="fr-FR" dirty="0" err="1" smtClean="0"/>
              <a:t>adn</a:t>
            </a:r>
            <a:r>
              <a:rPr lang="fr-FR" dirty="0" smtClean="0"/>
              <a:t> PGD of the </a:t>
            </a:r>
            <a:r>
              <a:rPr lang="fr-FR" dirty="0" err="1" smtClean="0"/>
              <a:t>whole</a:t>
            </a:r>
            <a:r>
              <a:rPr lang="fr-FR" dirty="0" smtClean="0"/>
              <a:t> </a:t>
            </a:r>
            <a:r>
              <a:rPr lang="fr-FR" dirty="0" err="1" smtClean="0"/>
              <a:t>project</a:t>
            </a:r>
            <a:endParaRPr lang="fr-FR" dirty="0"/>
          </a:p>
          <a:p>
            <a:pPr>
              <a:lnSpc>
                <a:spcPct val="150000"/>
              </a:lnSpc>
            </a:pPr>
            <a:r>
              <a:rPr lang="fr-FR" dirty="0" err="1" smtClean="0"/>
              <a:t>Execution</a:t>
            </a:r>
            <a:r>
              <a:rPr lang="fr-FR" dirty="0" smtClean="0"/>
              <a:t> plan</a:t>
            </a:r>
            <a:endParaRPr lang="fr-FR" dirty="0" smtClean="0"/>
          </a:p>
          <a:p>
            <a:pPr>
              <a:lnSpc>
                <a:spcPct val="150000"/>
              </a:lnSpc>
            </a:pPr>
            <a:r>
              <a:rPr lang="fr-FR" dirty="0" smtClean="0"/>
              <a:t>Update of the </a:t>
            </a:r>
            <a:r>
              <a:rPr lang="fr-FR" dirty="0" err="1" smtClean="0"/>
              <a:t>quotation</a:t>
            </a:r>
            <a:r>
              <a:rPr lang="fr-FR" dirty="0" smtClean="0"/>
              <a:t> </a:t>
            </a:r>
            <a:r>
              <a:rPr lang="fr-FR" dirty="0" err="1" smtClean="0"/>
              <a:t>according</a:t>
            </a:r>
            <a:r>
              <a:rPr lang="fr-FR" dirty="0" smtClean="0"/>
              <a:t> to the </a:t>
            </a:r>
            <a:r>
              <a:rPr lang="fr-FR" dirty="0" err="1" smtClean="0"/>
              <a:t>validated</a:t>
            </a:r>
            <a:r>
              <a:rPr lang="fr-FR" dirty="0" smtClean="0"/>
              <a:t> plans</a:t>
            </a:r>
            <a:endParaRPr lang="fr-FR" dirty="0" smtClean="0"/>
          </a:p>
          <a:p>
            <a:pPr>
              <a:lnSpc>
                <a:spcPct val="150000"/>
              </a:lnSpc>
            </a:pPr>
            <a:r>
              <a:rPr lang="fr-FR" dirty="0" err="1" smtClean="0"/>
              <a:t>Manufacturing</a:t>
            </a:r>
            <a:r>
              <a:rPr lang="fr-FR" dirty="0" smtClean="0"/>
              <a:t> and </a:t>
            </a:r>
            <a:r>
              <a:rPr lang="fr-FR" dirty="0" err="1" smtClean="0"/>
              <a:t>delivery</a:t>
            </a:r>
            <a:r>
              <a:rPr lang="fr-FR" dirty="0" smtClean="0"/>
              <a:t> on the site</a:t>
            </a:r>
            <a:endParaRPr lang="fr-FR" dirty="0" smtClean="0"/>
          </a:p>
          <a:p>
            <a:endParaRPr lang="fr-FR" dirty="0" smtClean="0"/>
          </a:p>
        </p:txBody>
      </p:sp>
      <p:sp>
        <p:nvSpPr>
          <p:cNvPr id="5" name="Espace réservé du contenu 2"/>
          <p:cNvSpPr txBox="1">
            <a:spLocks/>
          </p:cNvSpPr>
          <p:nvPr/>
        </p:nvSpPr>
        <p:spPr>
          <a:xfrm>
            <a:off x="677334" y="6294941"/>
            <a:ext cx="8596668" cy="4331651"/>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nSpc>
                <a:spcPct val="150000"/>
              </a:lnSpc>
              <a:buNone/>
            </a:pPr>
            <a:r>
              <a:rPr lang="fr-FR" sz="1400" i="1" dirty="0" smtClean="0">
                <a:solidFill>
                  <a:schemeClr val="accent2"/>
                </a:solidFill>
              </a:rPr>
              <a:t>*PGD : </a:t>
            </a:r>
            <a:r>
              <a:rPr lang="fr-FR" sz="1400" i="1" dirty="0" err="1" smtClean="0">
                <a:solidFill>
                  <a:schemeClr val="accent2"/>
                </a:solidFill>
              </a:rPr>
              <a:t>Detailed</a:t>
            </a:r>
            <a:r>
              <a:rPr lang="fr-FR" sz="1400" i="1" dirty="0" smtClean="0">
                <a:solidFill>
                  <a:schemeClr val="accent2"/>
                </a:solidFill>
              </a:rPr>
              <a:t> General Project</a:t>
            </a:r>
            <a:endParaRPr lang="fr-FR" sz="1400" i="1" dirty="0" smtClean="0">
              <a:solidFill>
                <a:schemeClr val="accent2"/>
              </a:solidFill>
            </a:endParaRPr>
          </a:p>
        </p:txBody>
      </p:sp>
      <p:pic>
        <p:nvPicPr>
          <p:cNvPr id="6" name="Imag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4427"/>
            <a:ext cx="2424009" cy="626203"/>
          </a:xfrm>
          <a:prstGeom prst="rect">
            <a:avLst/>
          </a:prstGeom>
        </p:spPr>
      </p:pic>
    </p:spTree>
    <p:extLst>
      <p:ext uri="{BB962C8B-B14F-4D97-AF65-F5344CB8AC3E}">
        <p14:creationId xmlns:p14="http://schemas.microsoft.com/office/powerpoint/2010/main" val="15632691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1011936"/>
            <a:ext cx="8596668" cy="1320800"/>
          </a:xfrm>
        </p:spPr>
        <p:txBody>
          <a:bodyPr>
            <a:normAutofit/>
          </a:bodyPr>
          <a:lstStyle/>
          <a:p>
            <a:r>
              <a:rPr lang="fr-FR" dirty="0" err="1" smtClean="0"/>
              <a:t>Quote</a:t>
            </a:r>
            <a:r>
              <a:rPr lang="fr-FR" dirty="0" smtClean="0"/>
              <a:t> &amp; </a:t>
            </a:r>
            <a:r>
              <a:rPr lang="fr-FR" dirty="0" err="1" smtClean="0"/>
              <a:t>Contract</a:t>
            </a:r>
            <a:r>
              <a:rPr lang="fr-FR" dirty="0" smtClean="0"/>
              <a:t/>
            </a:r>
            <a:br>
              <a:rPr lang="fr-FR" dirty="0" smtClean="0"/>
            </a:br>
            <a:r>
              <a:rPr lang="fr-FR" sz="2000" dirty="0" smtClean="0"/>
              <a:t>(Quotation </a:t>
            </a:r>
            <a:r>
              <a:rPr lang="fr-FR" sz="2000" dirty="0" err="1" smtClean="0"/>
              <a:t>submission</a:t>
            </a:r>
            <a:r>
              <a:rPr lang="fr-FR" sz="2000" dirty="0" smtClean="0"/>
              <a:t> </a:t>
            </a:r>
            <a:r>
              <a:rPr lang="fr-FR" sz="2000" dirty="0" err="1" smtClean="0"/>
              <a:t>upon</a:t>
            </a:r>
            <a:r>
              <a:rPr lang="fr-FR" sz="2000" dirty="0" smtClean="0"/>
              <a:t> </a:t>
            </a:r>
            <a:r>
              <a:rPr lang="fr-FR" sz="2000" dirty="0" err="1" smtClean="0"/>
              <a:t>receipt</a:t>
            </a:r>
            <a:r>
              <a:rPr lang="fr-FR" sz="2000" dirty="0" smtClean="0"/>
              <a:t> of a </a:t>
            </a:r>
            <a:r>
              <a:rPr lang="fr-FR" sz="2000" dirty="0" err="1" smtClean="0"/>
              <a:t>request</a:t>
            </a:r>
            <a:r>
              <a:rPr lang="fr-FR" sz="2000" dirty="0" smtClean="0"/>
              <a:t> for </a:t>
            </a:r>
            <a:r>
              <a:rPr lang="fr-FR" sz="2000" dirty="0" err="1" smtClean="0"/>
              <a:t>quotation</a:t>
            </a:r>
            <a:r>
              <a:rPr lang="fr-FR" sz="2000" dirty="0" smtClean="0"/>
              <a:t>)</a:t>
            </a:r>
            <a:endParaRPr lang="en-US" sz="2000" dirty="0"/>
          </a:p>
        </p:txBody>
      </p:sp>
      <p:sp>
        <p:nvSpPr>
          <p:cNvPr id="3" name="Espace réservé du contenu 2"/>
          <p:cNvSpPr>
            <a:spLocks noGrp="1"/>
          </p:cNvSpPr>
          <p:nvPr>
            <p:ph idx="1"/>
          </p:nvPr>
        </p:nvSpPr>
        <p:spPr>
          <a:xfrm>
            <a:off x="677334" y="1950277"/>
            <a:ext cx="8596668" cy="4706555"/>
          </a:xfrm>
        </p:spPr>
        <p:txBody>
          <a:bodyPr>
            <a:normAutofit fontScale="92500" lnSpcReduction="20000"/>
          </a:bodyPr>
          <a:lstStyle/>
          <a:p>
            <a:pPr>
              <a:lnSpc>
                <a:spcPct val="150000"/>
              </a:lnSpc>
            </a:pPr>
            <a:r>
              <a:rPr lang="fr-FR" b="1" u="sng" dirty="0" err="1" smtClean="0"/>
              <a:t>Requirement</a:t>
            </a:r>
            <a:r>
              <a:rPr lang="fr-FR" b="1" u="sng" dirty="0" smtClean="0"/>
              <a:t> </a:t>
            </a:r>
            <a:r>
              <a:rPr lang="fr-FR" b="1" u="sng" dirty="0" smtClean="0"/>
              <a:t>:</a:t>
            </a:r>
          </a:p>
          <a:p>
            <a:pPr lvl="1">
              <a:lnSpc>
                <a:spcPct val="150000"/>
              </a:lnSpc>
            </a:pPr>
            <a:r>
              <a:rPr lang="fr-FR" dirty="0" smtClean="0"/>
              <a:t>1. </a:t>
            </a:r>
            <a:r>
              <a:rPr lang="en-US" dirty="0"/>
              <a:t>Qualification of the customer request and transmission of the complete consultation file (DPGF, nomenclature, CCTP, thermal and acoustic notices, graphic parts</a:t>
            </a:r>
            <a:r>
              <a:rPr lang="en-US" dirty="0" smtClean="0"/>
              <a:t>,..)</a:t>
            </a:r>
          </a:p>
          <a:p>
            <a:pPr lvl="1">
              <a:lnSpc>
                <a:spcPct val="150000"/>
              </a:lnSpc>
            </a:pPr>
            <a:r>
              <a:rPr lang="fr-FR" dirty="0" smtClean="0"/>
              <a:t>2</a:t>
            </a:r>
            <a:r>
              <a:rPr lang="fr-FR" dirty="0" smtClean="0"/>
              <a:t>. </a:t>
            </a:r>
            <a:r>
              <a:rPr lang="fr-FR" dirty="0"/>
              <a:t>Q</a:t>
            </a:r>
            <a:r>
              <a:rPr lang="fr-FR" dirty="0" smtClean="0"/>
              <a:t>uotation validation and </a:t>
            </a:r>
            <a:r>
              <a:rPr lang="fr-FR" dirty="0" err="1" smtClean="0"/>
              <a:t>preparation</a:t>
            </a:r>
            <a:r>
              <a:rPr lang="fr-FR" dirty="0" smtClean="0"/>
              <a:t> of </a:t>
            </a:r>
            <a:r>
              <a:rPr lang="fr-FR" dirty="0" err="1" smtClean="0"/>
              <a:t>contract</a:t>
            </a:r>
            <a:r>
              <a:rPr lang="fr-FR" dirty="0" smtClean="0"/>
              <a:t> documents</a:t>
            </a:r>
            <a:endParaRPr lang="fr-FR" dirty="0"/>
          </a:p>
          <a:p>
            <a:pPr>
              <a:lnSpc>
                <a:spcPct val="150000"/>
              </a:lnSpc>
            </a:pPr>
            <a:r>
              <a:rPr lang="fr-FR" b="1" u="sng" dirty="0" err="1" smtClean="0"/>
              <a:t>Responsible</a:t>
            </a:r>
            <a:r>
              <a:rPr lang="fr-FR" b="1" u="sng" dirty="0" smtClean="0"/>
              <a:t> </a:t>
            </a:r>
            <a:r>
              <a:rPr lang="fr-FR" b="1" u="sng" dirty="0" smtClean="0"/>
              <a:t>:</a:t>
            </a:r>
          </a:p>
          <a:p>
            <a:pPr lvl="1">
              <a:lnSpc>
                <a:spcPct val="150000"/>
              </a:lnSpc>
            </a:pPr>
            <a:r>
              <a:rPr lang="fr-FR" dirty="0" smtClean="0"/>
              <a:t>Mr. </a:t>
            </a:r>
            <a:r>
              <a:rPr lang="fr-FR" dirty="0" smtClean="0"/>
              <a:t>Mehmet KONAK </a:t>
            </a:r>
            <a:r>
              <a:rPr lang="fr-FR" i="1" dirty="0" smtClean="0"/>
              <a:t>(</a:t>
            </a:r>
            <a:r>
              <a:rPr lang="fr-FR" i="1" dirty="0" err="1" smtClean="0"/>
              <a:t>Deputy</a:t>
            </a:r>
            <a:r>
              <a:rPr lang="fr-FR" i="1" dirty="0" smtClean="0"/>
              <a:t> </a:t>
            </a:r>
            <a:r>
              <a:rPr lang="fr-FR" i="1" dirty="0" err="1" smtClean="0"/>
              <a:t>director</a:t>
            </a:r>
            <a:r>
              <a:rPr lang="fr-FR" i="1" dirty="0" smtClean="0"/>
              <a:t>)</a:t>
            </a:r>
            <a:endParaRPr lang="fr-FR" i="1" dirty="0" smtClean="0"/>
          </a:p>
          <a:p>
            <a:pPr lvl="1">
              <a:lnSpc>
                <a:spcPct val="150000"/>
              </a:lnSpc>
            </a:pPr>
            <a:r>
              <a:rPr lang="fr-FR" dirty="0" smtClean="0"/>
              <a:t>Mrs. </a:t>
            </a:r>
            <a:r>
              <a:rPr lang="fr-FR" dirty="0" smtClean="0"/>
              <a:t>Fatma ALKAN </a:t>
            </a:r>
            <a:r>
              <a:rPr lang="fr-FR" i="1" dirty="0" smtClean="0"/>
              <a:t>(Pricing </a:t>
            </a:r>
            <a:r>
              <a:rPr lang="fr-FR" i="1" dirty="0" err="1" smtClean="0"/>
              <a:t>engineer</a:t>
            </a:r>
            <a:r>
              <a:rPr lang="fr-FR" i="1" dirty="0" smtClean="0"/>
              <a:t>)</a:t>
            </a:r>
            <a:endParaRPr lang="fr-FR" i="1" dirty="0" smtClean="0"/>
          </a:p>
          <a:p>
            <a:pPr lvl="1">
              <a:lnSpc>
                <a:spcPct val="150000"/>
              </a:lnSpc>
            </a:pPr>
            <a:r>
              <a:rPr lang="fr-FR" dirty="0" smtClean="0"/>
              <a:t>Mr. </a:t>
            </a:r>
            <a:r>
              <a:rPr lang="fr-FR" dirty="0" smtClean="0"/>
              <a:t>Camille SEN </a:t>
            </a:r>
            <a:r>
              <a:rPr lang="fr-FR" i="1" dirty="0" smtClean="0"/>
              <a:t>(Business Manager)</a:t>
            </a:r>
            <a:endParaRPr lang="fr-FR" i="1" dirty="0" smtClean="0"/>
          </a:p>
          <a:p>
            <a:pPr>
              <a:lnSpc>
                <a:spcPct val="150000"/>
              </a:lnSpc>
            </a:pPr>
            <a:r>
              <a:rPr lang="fr-FR" b="1" u="sng" dirty="0" smtClean="0"/>
              <a:t>Deadline </a:t>
            </a:r>
            <a:r>
              <a:rPr lang="fr-FR" b="1" u="sng" dirty="0" smtClean="0"/>
              <a:t>:</a:t>
            </a:r>
          </a:p>
          <a:p>
            <a:pPr lvl="1">
              <a:lnSpc>
                <a:spcPct val="150000"/>
              </a:lnSpc>
            </a:pPr>
            <a:r>
              <a:rPr lang="fr-FR" dirty="0" smtClean="0"/>
              <a:t>10 </a:t>
            </a:r>
            <a:r>
              <a:rPr lang="fr-FR" dirty="0" err="1" smtClean="0"/>
              <a:t>working</a:t>
            </a:r>
            <a:r>
              <a:rPr lang="fr-FR" dirty="0" smtClean="0"/>
              <a:t> </a:t>
            </a:r>
            <a:r>
              <a:rPr lang="fr-FR" dirty="0" err="1" smtClean="0"/>
              <a:t>days</a:t>
            </a:r>
            <a:r>
              <a:rPr lang="fr-FR" dirty="0" smtClean="0"/>
              <a:t> (</a:t>
            </a:r>
            <a:r>
              <a:rPr lang="fr-FR" dirty="0" err="1" smtClean="0"/>
              <a:t>quote</a:t>
            </a:r>
            <a:r>
              <a:rPr lang="fr-FR" dirty="0" smtClean="0"/>
              <a:t>)</a:t>
            </a:r>
            <a:endParaRPr lang="fr-FR" dirty="0" smtClean="0"/>
          </a:p>
          <a:p>
            <a:pPr lvl="1">
              <a:lnSpc>
                <a:spcPct val="150000"/>
              </a:lnSpc>
            </a:pPr>
            <a:r>
              <a:rPr lang="fr-FR" dirty="0" smtClean="0"/>
              <a:t>7 </a:t>
            </a:r>
            <a:r>
              <a:rPr lang="fr-FR" dirty="0" err="1" smtClean="0"/>
              <a:t>working</a:t>
            </a:r>
            <a:r>
              <a:rPr lang="fr-FR" dirty="0" smtClean="0"/>
              <a:t> </a:t>
            </a:r>
            <a:r>
              <a:rPr lang="fr-FR" dirty="0" err="1" smtClean="0"/>
              <a:t>days</a:t>
            </a:r>
            <a:r>
              <a:rPr lang="fr-FR" dirty="0" smtClean="0"/>
              <a:t> (</a:t>
            </a:r>
            <a:r>
              <a:rPr lang="fr-FR" dirty="0" err="1" smtClean="0"/>
              <a:t>preparation</a:t>
            </a:r>
            <a:r>
              <a:rPr lang="fr-FR" dirty="0" smtClean="0"/>
              <a:t> of </a:t>
            </a:r>
            <a:r>
              <a:rPr lang="fr-FR" dirty="0" err="1" smtClean="0"/>
              <a:t>contract</a:t>
            </a:r>
            <a:r>
              <a:rPr lang="fr-FR" dirty="0" smtClean="0"/>
              <a:t> documents)</a:t>
            </a:r>
            <a:endParaRPr lang="fr-FR" dirty="0" smtClean="0"/>
          </a:p>
        </p:txBody>
      </p:sp>
      <p:pic>
        <p:nvPicPr>
          <p:cNvPr id="4" name="Imag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4427"/>
            <a:ext cx="2424009" cy="626203"/>
          </a:xfrm>
          <a:prstGeom prst="rect">
            <a:avLst/>
          </a:prstGeom>
        </p:spPr>
      </p:pic>
    </p:spTree>
    <p:extLst>
      <p:ext uri="{BB962C8B-B14F-4D97-AF65-F5344CB8AC3E}">
        <p14:creationId xmlns:p14="http://schemas.microsoft.com/office/powerpoint/2010/main" val="11716039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1011936"/>
            <a:ext cx="8596668" cy="1320800"/>
          </a:xfrm>
        </p:spPr>
        <p:txBody>
          <a:bodyPr>
            <a:normAutofit/>
          </a:bodyPr>
          <a:lstStyle/>
          <a:p>
            <a:r>
              <a:rPr lang="fr-FR" dirty="0" err="1" smtClean="0"/>
              <a:t>Technical</a:t>
            </a:r>
            <a:r>
              <a:rPr lang="fr-FR" dirty="0" smtClean="0"/>
              <a:t> </a:t>
            </a:r>
            <a:r>
              <a:rPr lang="fr-FR" dirty="0" err="1" smtClean="0"/>
              <a:t>drawing</a:t>
            </a:r>
            <a:endParaRPr lang="en-US" sz="2000" dirty="0"/>
          </a:p>
        </p:txBody>
      </p:sp>
      <p:sp>
        <p:nvSpPr>
          <p:cNvPr id="3" name="Espace réservé du contenu 2"/>
          <p:cNvSpPr>
            <a:spLocks noGrp="1"/>
          </p:cNvSpPr>
          <p:nvPr>
            <p:ph idx="1"/>
          </p:nvPr>
        </p:nvSpPr>
        <p:spPr>
          <a:xfrm>
            <a:off x="677334" y="1950277"/>
            <a:ext cx="8596668" cy="4706555"/>
          </a:xfrm>
        </p:spPr>
        <p:txBody>
          <a:bodyPr>
            <a:normAutofit/>
          </a:bodyPr>
          <a:lstStyle/>
          <a:p>
            <a:pPr algn="just">
              <a:lnSpc>
                <a:spcPct val="150000"/>
              </a:lnSpc>
            </a:pPr>
            <a:r>
              <a:rPr lang="en-US" dirty="0"/>
              <a:t>Before presenting all the typologies of the project, we choose the most common typology of the project (or the one chosen by the customer) and we begin the study of the details of execution on this </a:t>
            </a:r>
            <a:r>
              <a:rPr lang="en-US" dirty="0" smtClean="0"/>
              <a:t>window.</a:t>
            </a:r>
          </a:p>
          <a:p>
            <a:pPr algn="just">
              <a:lnSpc>
                <a:spcPct val="150000"/>
              </a:lnSpc>
            </a:pPr>
            <a:r>
              <a:rPr lang="fr-FR" b="1" u="sng" dirty="0" err="1" smtClean="0"/>
              <a:t>Requirement</a:t>
            </a:r>
            <a:r>
              <a:rPr lang="fr-FR" b="1" u="sng" dirty="0" smtClean="0"/>
              <a:t> </a:t>
            </a:r>
            <a:r>
              <a:rPr lang="fr-FR" b="1" u="sng" dirty="0" smtClean="0"/>
              <a:t>:</a:t>
            </a:r>
          </a:p>
          <a:p>
            <a:pPr lvl="1">
              <a:lnSpc>
                <a:spcPct val="150000"/>
              </a:lnSpc>
            </a:pPr>
            <a:r>
              <a:rPr lang="fr-FR" dirty="0" smtClean="0"/>
              <a:t>S</a:t>
            </a:r>
            <a:r>
              <a:rPr lang="en-US" dirty="0" err="1" smtClean="0"/>
              <a:t>ignature</a:t>
            </a:r>
            <a:r>
              <a:rPr lang="en-US" dirty="0" smtClean="0"/>
              <a:t> of </a:t>
            </a:r>
            <a:r>
              <a:rPr lang="en-US" dirty="0"/>
              <a:t>DC4 and send the copy of the contract</a:t>
            </a:r>
            <a:endParaRPr lang="fr-FR" dirty="0" smtClean="0"/>
          </a:p>
          <a:p>
            <a:pPr>
              <a:lnSpc>
                <a:spcPct val="150000"/>
              </a:lnSpc>
            </a:pPr>
            <a:r>
              <a:rPr lang="fr-FR" b="1" u="sng" dirty="0" err="1" smtClean="0"/>
              <a:t>Responsible</a:t>
            </a:r>
            <a:r>
              <a:rPr lang="fr-FR" b="1" u="sng" dirty="0" smtClean="0"/>
              <a:t> :</a:t>
            </a:r>
          </a:p>
          <a:p>
            <a:pPr lvl="1">
              <a:lnSpc>
                <a:spcPct val="150000"/>
              </a:lnSpc>
            </a:pPr>
            <a:r>
              <a:rPr lang="fr-FR" dirty="0" smtClean="0"/>
              <a:t>Mr. </a:t>
            </a:r>
            <a:r>
              <a:rPr lang="fr-FR" dirty="0" smtClean="0"/>
              <a:t>Toufik HADJENE </a:t>
            </a:r>
            <a:r>
              <a:rPr lang="fr-FR" i="1" dirty="0" smtClean="0"/>
              <a:t>(</a:t>
            </a:r>
            <a:r>
              <a:rPr lang="fr-FR" i="1" dirty="0" err="1" smtClean="0"/>
              <a:t>Execution</a:t>
            </a:r>
            <a:r>
              <a:rPr lang="fr-FR" i="1" dirty="0" smtClean="0"/>
              <a:t> </a:t>
            </a:r>
            <a:r>
              <a:rPr lang="fr-FR" i="1" dirty="0" err="1" smtClean="0"/>
              <a:t>study</a:t>
            </a:r>
            <a:r>
              <a:rPr lang="fr-FR" i="1" dirty="0" smtClean="0"/>
              <a:t> manager)</a:t>
            </a:r>
            <a:endParaRPr lang="fr-FR" i="1" dirty="0" smtClean="0"/>
          </a:p>
          <a:p>
            <a:pPr>
              <a:lnSpc>
                <a:spcPct val="150000"/>
              </a:lnSpc>
            </a:pPr>
            <a:r>
              <a:rPr lang="fr-FR" b="1" u="sng" dirty="0" smtClean="0"/>
              <a:t>Deadline </a:t>
            </a:r>
            <a:r>
              <a:rPr lang="fr-FR" b="1" u="sng" dirty="0" smtClean="0"/>
              <a:t>:</a:t>
            </a:r>
          </a:p>
          <a:p>
            <a:pPr lvl="1">
              <a:lnSpc>
                <a:spcPct val="150000"/>
              </a:lnSpc>
            </a:pPr>
            <a:r>
              <a:rPr lang="fr-FR" dirty="0" smtClean="0"/>
              <a:t>7 </a:t>
            </a:r>
            <a:r>
              <a:rPr lang="fr-FR" dirty="0" err="1" smtClean="0"/>
              <a:t>working</a:t>
            </a:r>
            <a:r>
              <a:rPr lang="fr-FR" dirty="0" smtClean="0"/>
              <a:t> </a:t>
            </a:r>
            <a:r>
              <a:rPr lang="fr-FR" dirty="0" err="1" smtClean="0"/>
              <a:t>days</a:t>
            </a:r>
            <a:r>
              <a:rPr lang="fr-FR" dirty="0" smtClean="0"/>
              <a:t> (1</a:t>
            </a:r>
            <a:r>
              <a:rPr lang="fr-FR" baseline="30000" dirty="0" smtClean="0"/>
              <a:t>st</a:t>
            </a:r>
            <a:r>
              <a:rPr lang="fr-FR" dirty="0" smtClean="0"/>
              <a:t> </a:t>
            </a:r>
            <a:r>
              <a:rPr lang="fr-FR" dirty="0" smtClean="0"/>
              <a:t>diffusion)</a:t>
            </a:r>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4427"/>
            <a:ext cx="2424009" cy="626203"/>
          </a:xfrm>
          <a:prstGeom prst="rect">
            <a:avLst/>
          </a:prstGeom>
        </p:spPr>
      </p:pic>
    </p:spTree>
    <p:extLst>
      <p:ext uri="{BB962C8B-B14F-4D97-AF65-F5344CB8AC3E}">
        <p14:creationId xmlns:p14="http://schemas.microsoft.com/office/powerpoint/2010/main" val="39275561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1011936"/>
            <a:ext cx="8596668" cy="1320800"/>
          </a:xfrm>
        </p:spPr>
        <p:txBody>
          <a:bodyPr>
            <a:normAutofit/>
          </a:bodyPr>
          <a:lstStyle/>
          <a:p>
            <a:r>
              <a:rPr lang="fr-FR" dirty="0" err="1" smtClean="0"/>
              <a:t>Execution</a:t>
            </a:r>
            <a:r>
              <a:rPr lang="fr-FR" dirty="0" smtClean="0"/>
              <a:t> plan and </a:t>
            </a:r>
            <a:r>
              <a:rPr lang="fr-FR" dirty="0" smtClean="0"/>
              <a:t>PGD </a:t>
            </a:r>
            <a:r>
              <a:rPr lang="fr-FR" dirty="0" smtClean="0"/>
              <a:t>of the prototype</a:t>
            </a:r>
            <a:endParaRPr lang="en-US" sz="2000" dirty="0"/>
          </a:p>
        </p:txBody>
      </p:sp>
      <p:sp>
        <p:nvSpPr>
          <p:cNvPr id="3" name="Espace réservé du contenu 2"/>
          <p:cNvSpPr>
            <a:spLocks noGrp="1"/>
          </p:cNvSpPr>
          <p:nvPr>
            <p:ph idx="1"/>
          </p:nvPr>
        </p:nvSpPr>
        <p:spPr>
          <a:xfrm>
            <a:off x="677334" y="1950277"/>
            <a:ext cx="8596668" cy="4706555"/>
          </a:xfrm>
        </p:spPr>
        <p:txBody>
          <a:bodyPr>
            <a:normAutofit fontScale="92500" lnSpcReduction="20000"/>
          </a:bodyPr>
          <a:lstStyle/>
          <a:p>
            <a:pPr algn="just">
              <a:lnSpc>
                <a:spcPct val="150000"/>
              </a:lnSpc>
            </a:pPr>
            <a:r>
              <a:rPr lang="en-US" dirty="0"/>
              <a:t>We are preparing the General Detailed Project (PGD, see next slide) of the prototype. We ask that you carefully review the PGD to transmit the latest changes if necessary. Once the PGD of the prototype has been validated, we will proceed with the execution of the plan</a:t>
            </a:r>
            <a:r>
              <a:rPr lang="en-US" dirty="0" smtClean="0"/>
              <a:t>.</a:t>
            </a:r>
            <a:endParaRPr lang="fr-FR" dirty="0" smtClean="0"/>
          </a:p>
          <a:p>
            <a:pPr>
              <a:lnSpc>
                <a:spcPct val="150000"/>
              </a:lnSpc>
            </a:pPr>
            <a:r>
              <a:rPr lang="fr-FR" b="1" u="sng" dirty="0" err="1" smtClean="0"/>
              <a:t>Requirement</a:t>
            </a:r>
            <a:r>
              <a:rPr lang="fr-FR" b="1" u="sng" dirty="0" smtClean="0"/>
              <a:t> </a:t>
            </a:r>
            <a:r>
              <a:rPr lang="fr-FR" b="1" u="sng" dirty="0" smtClean="0"/>
              <a:t>:</a:t>
            </a:r>
          </a:p>
          <a:p>
            <a:pPr lvl="1">
              <a:lnSpc>
                <a:spcPct val="150000"/>
              </a:lnSpc>
            </a:pPr>
            <a:r>
              <a:rPr lang="fr-FR" dirty="0" err="1" smtClean="0"/>
              <a:t>Approval</a:t>
            </a:r>
            <a:r>
              <a:rPr lang="fr-FR" dirty="0" smtClean="0"/>
              <a:t> of </a:t>
            </a:r>
            <a:r>
              <a:rPr lang="fr-FR" dirty="0" err="1" smtClean="0"/>
              <a:t>technical</a:t>
            </a:r>
            <a:r>
              <a:rPr lang="fr-FR" dirty="0" smtClean="0"/>
              <a:t> </a:t>
            </a:r>
            <a:r>
              <a:rPr lang="fr-FR" dirty="0" err="1" smtClean="0"/>
              <a:t>drawings</a:t>
            </a:r>
            <a:endParaRPr lang="fr-FR" dirty="0"/>
          </a:p>
          <a:p>
            <a:pPr>
              <a:lnSpc>
                <a:spcPct val="150000"/>
              </a:lnSpc>
            </a:pPr>
            <a:r>
              <a:rPr lang="fr-FR" b="1" u="sng" dirty="0" err="1" smtClean="0"/>
              <a:t>Responsible</a:t>
            </a:r>
            <a:r>
              <a:rPr lang="fr-FR" b="1" u="sng" dirty="0" smtClean="0"/>
              <a:t> </a:t>
            </a:r>
            <a:r>
              <a:rPr lang="fr-FR" b="1" u="sng" dirty="0" smtClean="0"/>
              <a:t>:</a:t>
            </a:r>
          </a:p>
          <a:p>
            <a:pPr lvl="1">
              <a:lnSpc>
                <a:spcPct val="150000"/>
              </a:lnSpc>
            </a:pPr>
            <a:r>
              <a:rPr lang="fr-FR" dirty="0" smtClean="0"/>
              <a:t>Mr. </a:t>
            </a:r>
            <a:r>
              <a:rPr lang="fr-FR" dirty="0" smtClean="0"/>
              <a:t>Toufik HADJENE </a:t>
            </a:r>
            <a:r>
              <a:rPr lang="fr-FR" i="1" dirty="0" smtClean="0"/>
              <a:t>(</a:t>
            </a:r>
            <a:r>
              <a:rPr lang="fr-FR" i="1" dirty="0" err="1" smtClean="0"/>
              <a:t>Execution</a:t>
            </a:r>
            <a:r>
              <a:rPr lang="fr-FR" i="1" dirty="0" smtClean="0"/>
              <a:t> </a:t>
            </a:r>
            <a:r>
              <a:rPr lang="fr-FR" i="1" dirty="0" err="1" smtClean="0"/>
              <a:t>study</a:t>
            </a:r>
            <a:r>
              <a:rPr lang="fr-FR" i="1" dirty="0" smtClean="0"/>
              <a:t> manager)</a:t>
            </a:r>
            <a:endParaRPr lang="fr-FR" i="1" dirty="0" smtClean="0"/>
          </a:p>
          <a:p>
            <a:pPr>
              <a:lnSpc>
                <a:spcPct val="150000"/>
              </a:lnSpc>
            </a:pPr>
            <a:r>
              <a:rPr lang="fr-FR" b="1" u="sng" dirty="0" smtClean="0"/>
              <a:t>Deadline </a:t>
            </a:r>
            <a:r>
              <a:rPr lang="fr-FR" b="1" u="sng" dirty="0" smtClean="0"/>
              <a:t>:</a:t>
            </a:r>
          </a:p>
          <a:p>
            <a:pPr lvl="1">
              <a:lnSpc>
                <a:spcPct val="150000"/>
              </a:lnSpc>
            </a:pPr>
            <a:r>
              <a:rPr lang="fr-FR" dirty="0" smtClean="0"/>
              <a:t>3 </a:t>
            </a:r>
            <a:r>
              <a:rPr lang="fr-FR" dirty="0" err="1" smtClean="0"/>
              <a:t>working</a:t>
            </a:r>
            <a:r>
              <a:rPr lang="fr-FR" dirty="0" smtClean="0"/>
              <a:t> </a:t>
            </a:r>
            <a:r>
              <a:rPr lang="fr-FR" dirty="0" err="1" smtClean="0"/>
              <a:t>days</a:t>
            </a:r>
            <a:r>
              <a:rPr lang="fr-FR" dirty="0" smtClean="0"/>
              <a:t> for PGD </a:t>
            </a:r>
            <a:r>
              <a:rPr lang="fr-FR" dirty="0" smtClean="0"/>
              <a:t>(</a:t>
            </a:r>
            <a:r>
              <a:rPr lang="fr-FR" dirty="0" smtClean="0"/>
              <a:t>1</a:t>
            </a:r>
            <a:r>
              <a:rPr lang="fr-FR" baseline="30000" dirty="0" smtClean="0"/>
              <a:t>st</a:t>
            </a:r>
            <a:r>
              <a:rPr lang="fr-FR" dirty="0" smtClean="0"/>
              <a:t> </a:t>
            </a:r>
            <a:r>
              <a:rPr lang="fr-FR" dirty="0" smtClean="0"/>
              <a:t>diffusion)</a:t>
            </a:r>
          </a:p>
          <a:p>
            <a:pPr lvl="1">
              <a:lnSpc>
                <a:spcPct val="150000"/>
              </a:lnSpc>
            </a:pPr>
            <a:r>
              <a:rPr lang="fr-FR" dirty="0" smtClean="0"/>
              <a:t>4 </a:t>
            </a:r>
            <a:r>
              <a:rPr lang="fr-FR" dirty="0" err="1" smtClean="0"/>
              <a:t>working</a:t>
            </a:r>
            <a:r>
              <a:rPr lang="fr-FR" dirty="0" smtClean="0"/>
              <a:t> </a:t>
            </a:r>
            <a:r>
              <a:rPr lang="fr-FR" dirty="0" err="1" smtClean="0"/>
              <a:t>days</a:t>
            </a:r>
            <a:r>
              <a:rPr lang="fr-FR" dirty="0" smtClean="0"/>
              <a:t> for prototype plan (1</a:t>
            </a:r>
            <a:r>
              <a:rPr lang="fr-FR" baseline="30000" dirty="0" smtClean="0"/>
              <a:t>st</a:t>
            </a:r>
            <a:r>
              <a:rPr lang="fr-FR" dirty="0" smtClean="0"/>
              <a:t> </a:t>
            </a:r>
            <a:r>
              <a:rPr lang="fr-FR" dirty="0" smtClean="0"/>
              <a:t>diffusion)</a:t>
            </a:r>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4427"/>
            <a:ext cx="2424009" cy="626203"/>
          </a:xfrm>
          <a:prstGeom prst="rect">
            <a:avLst/>
          </a:prstGeom>
        </p:spPr>
      </p:pic>
    </p:spTree>
    <p:extLst>
      <p:ext uri="{BB962C8B-B14F-4D97-AF65-F5344CB8AC3E}">
        <p14:creationId xmlns:p14="http://schemas.microsoft.com/office/powerpoint/2010/main" val="39874073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77334" y="772107"/>
            <a:ext cx="8596668" cy="4706555"/>
          </a:xfrm>
        </p:spPr>
        <p:txBody>
          <a:bodyPr>
            <a:normAutofit/>
          </a:bodyPr>
          <a:lstStyle/>
          <a:p>
            <a:pPr algn="just">
              <a:lnSpc>
                <a:spcPct val="150000"/>
              </a:lnSpc>
            </a:pPr>
            <a:r>
              <a:rPr lang="en-US" dirty="0" smtClean="0"/>
              <a:t>The </a:t>
            </a:r>
            <a:r>
              <a:rPr lang="en-US" dirty="0"/>
              <a:t>PGD is a document in which all the properties of the </a:t>
            </a:r>
            <a:r>
              <a:rPr lang="en-US" dirty="0" smtClean="0"/>
              <a:t>window </a:t>
            </a:r>
            <a:r>
              <a:rPr lang="en-US" dirty="0"/>
              <a:t>are described </a:t>
            </a:r>
            <a:r>
              <a:rPr lang="en-US" dirty="0" smtClean="0"/>
              <a:t>(direction </a:t>
            </a:r>
            <a:r>
              <a:rPr lang="en-US" dirty="0"/>
              <a:t>of </a:t>
            </a:r>
            <a:r>
              <a:rPr lang="en-US" dirty="0" smtClean="0"/>
              <a:t>opening, accessories</a:t>
            </a:r>
            <a:r>
              <a:rPr lang="en-US" dirty="0"/>
              <a:t>, </a:t>
            </a:r>
            <a:r>
              <a:rPr lang="en-US" dirty="0" smtClean="0"/>
              <a:t>characteristics </a:t>
            </a:r>
            <a:r>
              <a:rPr lang="en-US" dirty="0"/>
              <a:t>of the glazing, </a:t>
            </a:r>
            <a:r>
              <a:rPr lang="en-US" dirty="0" smtClean="0"/>
              <a:t>acoustic </a:t>
            </a:r>
            <a:r>
              <a:rPr lang="en-US" dirty="0"/>
              <a:t>and thermal </a:t>
            </a:r>
            <a:r>
              <a:rPr lang="en-US" dirty="0" smtClean="0"/>
              <a:t>constraints,...).</a:t>
            </a:r>
            <a:endParaRPr lang="fr-FR" dirty="0" smtClean="0"/>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7828" y="2311259"/>
            <a:ext cx="8424222" cy="3445004"/>
          </a:xfrm>
          <a:prstGeom prst="rect">
            <a:avLst/>
          </a:prstGeom>
          <a:noFill/>
          <a:ln w="25400">
            <a:solidFill>
              <a:schemeClr val="accent1">
                <a:lumMod val="7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Imag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24427"/>
            <a:ext cx="2424009" cy="626203"/>
          </a:xfrm>
          <a:prstGeom prst="rect">
            <a:avLst/>
          </a:prstGeom>
        </p:spPr>
      </p:pic>
    </p:spTree>
    <p:extLst>
      <p:ext uri="{BB962C8B-B14F-4D97-AF65-F5344CB8AC3E}">
        <p14:creationId xmlns:p14="http://schemas.microsoft.com/office/powerpoint/2010/main" val="16009501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1011936"/>
            <a:ext cx="8596668" cy="1320800"/>
          </a:xfrm>
        </p:spPr>
        <p:txBody>
          <a:bodyPr>
            <a:normAutofit/>
          </a:bodyPr>
          <a:lstStyle/>
          <a:p>
            <a:r>
              <a:rPr lang="fr-FR" dirty="0" smtClean="0"/>
              <a:t>Prototype </a:t>
            </a:r>
            <a:r>
              <a:rPr lang="fr-FR" dirty="0" err="1" smtClean="0"/>
              <a:t>manufacturing</a:t>
            </a:r>
            <a:r>
              <a:rPr lang="fr-FR" dirty="0" smtClean="0"/>
              <a:t> and </a:t>
            </a:r>
            <a:r>
              <a:rPr lang="fr-FR" dirty="0" err="1" smtClean="0"/>
              <a:t>delivery</a:t>
            </a:r>
            <a:endParaRPr lang="en-US" sz="2000" dirty="0"/>
          </a:p>
        </p:txBody>
      </p:sp>
      <p:sp>
        <p:nvSpPr>
          <p:cNvPr id="3" name="Espace réservé du contenu 2"/>
          <p:cNvSpPr>
            <a:spLocks noGrp="1"/>
          </p:cNvSpPr>
          <p:nvPr>
            <p:ph idx="1"/>
          </p:nvPr>
        </p:nvSpPr>
        <p:spPr>
          <a:xfrm>
            <a:off x="677334" y="1950277"/>
            <a:ext cx="8596668" cy="4706555"/>
          </a:xfrm>
        </p:spPr>
        <p:txBody>
          <a:bodyPr>
            <a:normAutofit/>
          </a:bodyPr>
          <a:lstStyle/>
          <a:p>
            <a:pPr algn="just">
              <a:lnSpc>
                <a:spcPct val="150000"/>
              </a:lnSpc>
            </a:pPr>
            <a:r>
              <a:rPr lang="fr-FR" dirty="0" err="1" smtClean="0"/>
              <a:t>We</a:t>
            </a:r>
            <a:r>
              <a:rPr lang="fr-FR" dirty="0" smtClean="0"/>
              <a:t> </a:t>
            </a:r>
            <a:r>
              <a:rPr lang="fr-FR" dirty="0" err="1" smtClean="0"/>
              <a:t>produce</a:t>
            </a:r>
            <a:r>
              <a:rPr lang="fr-FR" dirty="0" smtClean="0"/>
              <a:t> the prototype and </a:t>
            </a:r>
            <a:r>
              <a:rPr lang="fr-FR" dirty="0" err="1" smtClean="0"/>
              <a:t>deliver</a:t>
            </a:r>
            <a:r>
              <a:rPr lang="fr-FR" dirty="0" smtClean="0"/>
              <a:t> to the site.</a:t>
            </a:r>
            <a:endParaRPr lang="fr-FR" dirty="0" smtClean="0"/>
          </a:p>
          <a:p>
            <a:pPr>
              <a:lnSpc>
                <a:spcPct val="150000"/>
              </a:lnSpc>
            </a:pPr>
            <a:r>
              <a:rPr lang="fr-FR" b="1" u="sng" dirty="0" err="1" smtClean="0"/>
              <a:t>Requirement</a:t>
            </a:r>
            <a:r>
              <a:rPr lang="fr-FR" b="1" u="sng" dirty="0" smtClean="0"/>
              <a:t> </a:t>
            </a:r>
            <a:r>
              <a:rPr lang="fr-FR" b="1" u="sng" dirty="0" smtClean="0"/>
              <a:t>:</a:t>
            </a:r>
          </a:p>
          <a:p>
            <a:pPr lvl="1">
              <a:lnSpc>
                <a:spcPct val="150000"/>
              </a:lnSpc>
            </a:pPr>
            <a:r>
              <a:rPr lang="fr-FR" dirty="0" err="1" smtClean="0"/>
              <a:t>Approval</a:t>
            </a:r>
            <a:r>
              <a:rPr lang="fr-FR" dirty="0" smtClean="0"/>
              <a:t> of </a:t>
            </a:r>
            <a:r>
              <a:rPr lang="fr-FR" dirty="0" err="1" smtClean="0"/>
              <a:t>protoype</a:t>
            </a:r>
            <a:r>
              <a:rPr lang="fr-FR" dirty="0" smtClean="0"/>
              <a:t> plan</a:t>
            </a:r>
          </a:p>
          <a:p>
            <a:pPr>
              <a:lnSpc>
                <a:spcPct val="150000"/>
              </a:lnSpc>
            </a:pPr>
            <a:r>
              <a:rPr lang="fr-FR" b="1" u="sng" dirty="0" err="1" smtClean="0"/>
              <a:t>Responsible</a:t>
            </a:r>
            <a:r>
              <a:rPr lang="fr-FR" b="1" u="sng" dirty="0" smtClean="0"/>
              <a:t> :</a:t>
            </a:r>
          </a:p>
          <a:p>
            <a:pPr lvl="1">
              <a:lnSpc>
                <a:spcPct val="150000"/>
              </a:lnSpc>
            </a:pPr>
            <a:r>
              <a:rPr lang="fr-FR" dirty="0" smtClean="0"/>
              <a:t>Mr. </a:t>
            </a:r>
            <a:r>
              <a:rPr lang="fr-FR" dirty="0" smtClean="0"/>
              <a:t>Mertcan MUNGEN </a:t>
            </a:r>
            <a:r>
              <a:rPr lang="fr-FR" i="1" dirty="0" smtClean="0"/>
              <a:t>(Civil </a:t>
            </a:r>
            <a:r>
              <a:rPr lang="fr-FR" i="1" dirty="0" err="1" smtClean="0"/>
              <a:t>engineer</a:t>
            </a:r>
            <a:r>
              <a:rPr lang="fr-FR" i="1" dirty="0" smtClean="0"/>
              <a:t>)</a:t>
            </a:r>
            <a:endParaRPr lang="fr-FR" i="1" dirty="0" smtClean="0"/>
          </a:p>
          <a:p>
            <a:pPr lvl="1">
              <a:lnSpc>
                <a:spcPct val="150000"/>
              </a:lnSpc>
            </a:pPr>
            <a:r>
              <a:rPr lang="fr-FR" dirty="0" smtClean="0"/>
              <a:t>Mr. </a:t>
            </a:r>
            <a:r>
              <a:rPr lang="fr-FR" dirty="0" err="1" smtClean="0"/>
              <a:t>Gökay</a:t>
            </a:r>
            <a:r>
              <a:rPr lang="fr-FR" dirty="0" smtClean="0"/>
              <a:t> AYTER </a:t>
            </a:r>
            <a:r>
              <a:rPr lang="fr-FR" i="1" dirty="0" smtClean="0"/>
              <a:t>(Construction </a:t>
            </a:r>
            <a:r>
              <a:rPr lang="fr-FR" i="1" dirty="0" err="1" smtClean="0"/>
              <a:t>responsible</a:t>
            </a:r>
            <a:r>
              <a:rPr lang="fr-FR" i="1" dirty="0" smtClean="0"/>
              <a:t>)</a:t>
            </a:r>
            <a:endParaRPr lang="fr-FR" i="1" dirty="0" smtClean="0"/>
          </a:p>
          <a:p>
            <a:pPr>
              <a:lnSpc>
                <a:spcPct val="150000"/>
              </a:lnSpc>
            </a:pPr>
            <a:r>
              <a:rPr lang="fr-FR" b="1" u="sng" dirty="0" smtClean="0"/>
              <a:t>Deadline </a:t>
            </a:r>
            <a:r>
              <a:rPr lang="fr-FR" b="1" u="sng" dirty="0" smtClean="0"/>
              <a:t>:</a:t>
            </a:r>
          </a:p>
          <a:p>
            <a:pPr lvl="1">
              <a:lnSpc>
                <a:spcPct val="150000"/>
              </a:lnSpc>
            </a:pPr>
            <a:r>
              <a:rPr lang="fr-FR" dirty="0" smtClean="0"/>
              <a:t>5-6 </a:t>
            </a:r>
            <a:r>
              <a:rPr lang="fr-FR" dirty="0" err="1" smtClean="0"/>
              <a:t>weeks</a:t>
            </a:r>
            <a:r>
              <a:rPr lang="fr-FR" dirty="0" smtClean="0"/>
              <a:t> of manufacture</a:t>
            </a:r>
            <a:endParaRPr lang="fr-FR" dirty="0" smtClean="0"/>
          </a:p>
          <a:p>
            <a:pPr lvl="1">
              <a:lnSpc>
                <a:spcPct val="150000"/>
              </a:lnSpc>
            </a:pPr>
            <a:r>
              <a:rPr lang="fr-FR" dirty="0" smtClean="0"/>
              <a:t>9-10 </a:t>
            </a:r>
            <a:r>
              <a:rPr lang="fr-FR" dirty="0" err="1" smtClean="0"/>
              <a:t>delivery</a:t>
            </a:r>
            <a:r>
              <a:rPr lang="fr-FR" dirty="0" smtClean="0"/>
              <a:t> </a:t>
            </a:r>
            <a:r>
              <a:rPr lang="fr-FR" dirty="0" err="1" smtClean="0"/>
              <a:t>days</a:t>
            </a:r>
            <a:r>
              <a:rPr lang="fr-FR" dirty="0" smtClean="0"/>
              <a:t> (for 1-4 </a:t>
            </a:r>
            <a:r>
              <a:rPr lang="fr-FR" dirty="0" err="1" smtClean="0"/>
              <a:t>products</a:t>
            </a:r>
            <a:r>
              <a:rPr lang="fr-FR" dirty="0" smtClean="0"/>
              <a:t>)</a:t>
            </a:r>
            <a:endParaRPr lang="fr-FR" dirty="0" smtClean="0"/>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4427"/>
            <a:ext cx="2424009" cy="626203"/>
          </a:xfrm>
          <a:prstGeom prst="rect">
            <a:avLst/>
          </a:prstGeom>
        </p:spPr>
      </p:pic>
    </p:spTree>
    <p:extLst>
      <p:ext uri="{BB962C8B-B14F-4D97-AF65-F5344CB8AC3E}">
        <p14:creationId xmlns:p14="http://schemas.microsoft.com/office/powerpoint/2010/main" val="31112831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924013"/>
            <a:ext cx="8596668" cy="1320800"/>
          </a:xfrm>
        </p:spPr>
        <p:txBody>
          <a:bodyPr>
            <a:normAutofit/>
          </a:bodyPr>
          <a:lstStyle/>
          <a:p>
            <a:r>
              <a:rPr lang="fr-FR" dirty="0" smtClean="0"/>
              <a:t>Localisation plans and PGD of the </a:t>
            </a:r>
            <a:r>
              <a:rPr lang="fr-FR" dirty="0" err="1" smtClean="0"/>
              <a:t>whole</a:t>
            </a:r>
            <a:r>
              <a:rPr lang="fr-FR" dirty="0" smtClean="0"/>
              <a:t> </a:t>
            </a:r>
            <a:r>
              <a:rPr lang="fr-FR" dirty="0" err="1" smtClean="0"/>
              <a:t>project</a:t>
            </a:r>
            <a:endParaRPr lang="en-US" sz="2000" dirty="0"/>
          </a:p>
        </p:txBody>
      </p:sp>
      <p:sp>
        <p:nvSpPr>
          <p:cNvPr id="3" name="Espace réservé du contenu 2"/>
          <p:cNvSpPr>
            <a:spLocks noGrp="1"/>
          </p:cNvSpPr>
          <p:nvPr>
            <p:ph idx="1"/>
          </p:nvPr>
        </p:nvSpPr>
        <p:spPr>
          <a:xfrm>
            <a:off x="677334" y="2134909"/>
            <a:ext cx="8596668" cy="4706555"/>
          </a:xfrm>
        </p:spPr>
        <p:txBody>
          <a:bodyPr>
            <a:normAutofit/>
          </a:bodyPr>
          <a:lstStyle/>
          <a:p>
            <a:pPr algn="just">
              <a:lnSpc>
                <a:spcPct val="150000"/>
              </a:lnSpc>
            </a:pPr>
            <a:r>
              <a:rPr lang="en-US" dirty="0"/>
              <a:t>Preparation of location plans </a:t>
            </a:r>
            <a:r>
              <a:rPr lang="en-US" dirty="0" smtClean="0"/>
              <a:t>of all </a:t>
            </a:r>
            <a:r>
              <a:rPr lang="en-US" dirty="0"/>
              <a:t>typologies and the PGD file for the </a:t>
            </a:r>
            <a:r>
              <a:rPr lang="en-US" dirty="0" smtClean="0"/>
              <a:t>whole </a:t>
            </a:r>
            <a:r>
              <a:rPr lang="en-US" dirty="0"/>
              <a:t>project. Following the validation of these location plans, the PGD will be prepared and submitted for validation</a:t>
            </a:r>
            <a:r>
              <a:rPr lang="en-US" dirty="0" smtClean="0"/>
              <a:t>.</a:t>
            </a:r>
          </a:p>
          <a:p>
            <a:pPr algn="just">
              <a:lnSpc>
                <a:spcPct val="150000"/>
              </a:lnSpc>
            </a:pPr>
            <a:r>
              <a:rPr lang="fr-FR" b="1" u="sng" dirty="0" err="1" smtClean="0"/>
              <a:t>Requirement</a:t>
            </a:r>
            <a:r>
              <a:rPr lang="fr-FR" b="1" u="sng" dirty="0" smtClean="0"/>
              <a:t> :</a:t>
            </a:r>
          </a:p>
          <a:p>
            <a:pPr lvl="1">
              <a:lnSpc>
                <a:spcPct val="150000"/>
              </a:lnSpc>
            </a:pPr>
            <a:r>
              <a:rPr lang="fr-FR" dirty="0" err="1" smtClean="0"/>
              <a:t>Receipt</a:t>
            </a:r>
            <a:r>
              <a:rPr lang="fr-FR" dirty="0" smtClean="0"/>
              <a:t> of location plans and </a:t>
            </a:r>
            <a:r>
              <a:rPr lang="fr-FR" dirty="0" err="1" smtClean="0"/>
              <a:t>other</a:t>
            </a:r>
            <a:r>
              <a:rPr lang="fr-FR" dirty="0" smtClean="0"/>
              <a:t> </a:t>
            </a:r>
            <a:r>
              <a:rPr lang="fr-FR" dirty="0" err="1" smtClean="0"/>
              <a:t>necessary</a:t>
            </a:r>
            <a:r>
              <a:rPr lang="fr-FR" dirty="0" smtClean="0"/>
              <a:t> documents.</a:t>
            </a:r>
            <a:endParaRPr lang="fr-FR" dirty="0" smtClean="0"/>
          </a:p>
          <a:p>
            <a:pPr>
              <a:lnSpc>
                <a:spcPct val="150000"/>
              </a:lnSpc>
            </a:pPr>
            <a:r>
              <a:rPr lang="fr-FR" b="1" u="sng" dirty="0" err="1" smtClean="0"/>
              <a:t>Responsible</a:t>
            </a:r>
            <a:r>
              <a:rPr lang="fr-FR" b="1" u="sng" dirty="0" smtClean="0"/>
              <a:t> :</a:t>
            </a:r>
          </a:p>
          <a:p>
            <a:pPr lvl="1">
              <a:lnSpc>
                <a:spcPct val="150000"/>
              </a:lnSpc>
            </a:pPr>
            <a:r>
              <a:rPr lang="fr-FR" dirty="0" smtClean="0"/>
              <a:t>Mr. </a:t>
            </a:r>
            <a:r>
              <a:rPr lang="fr-FR" dirty="0" smtClean="0"/>
              <a:t>Toufik HADJENE </a:t>
            </a:r>
            <a:r>
              <a:rPr lang="fr-FR" i="1" dirty="0"/>
              <a:t>(</a:t>
            </a:r>
            <a:r>
              <a:rPr lang="fr-FR" i="1" dirty="0" err="1"/>
              <a:t>Execution</a:t>
            </a:r>
            <a:r>
              <a:rPr lang="fr-FR" i="1" dirty="0"/>
              <a:t> </a:t>
            </a:r>
            <a:r>
              <a:rPr lang="fr-FR" i="1" dirty="0" err="1"/>
              <a:t>study</a:t>
            </a:r>
            <a:r>
              <a:rPr lang="fr-FR" i="1" dirty="0"/>
              <a:t> manager)</a:t>
            </a:r>
            <a:endParaRPr lang="fr-FR" i="1" dirty="0" smtClean="0"/>
          </a:p>
          <a:p>
            <a:pPr>
              <a:lnSpc>
                <a:spcPct val="150000"/>
              </a:lnSpc>
            </a:pPr>
            <a:r>
              <a:rPr lang="fr-FR" b="1" u="sng" dirty="0" smtClean="0"/>
              <a:t>Deadline </a:t>
            </a:r>
            <a:r>
              <a:rPr lang="fr-FR" b="1" u="sng" dirty="0" smtClean="0"/>
              <a:t>:</a:t>
            </a:r>
          </a:p>
          <a:p>
            <a:pPr lvl="1">
              <a:lnSpc>
                <a:spcPct val="150000"/>
              </a:lnSpc>
            </a:pPr>
            <a:r>
              <a:rPr lang="fr-FR" dirty="0"/>
              <a:t>7</a:t>
            </a:r>
            <a:r>
              <a:rPr lang="fr-FR" dirty="0" smtClean="0"/>
              <a:t> </a:t>
            </a:r>
            <a:r>
              <a:rPr lang="fr-FR" dirty="0" err="1" smtClean="0"/>
              <a:t>working</a:t>
            </a:r>
            <a:r>
              <a:rPr lang="fr-FR" dirty="0" smtClean="0"/>
              <a:t> </a:t>
            </a:r>
            <a:r>
              <a:rPr lang="fr-FR" dirty="0" err="1" smtClean="0"/>
              <a:t>days</a:t>
            </a:r>
            <a:r>
              <a:rPr lang="fr-FR" dirty="0" smtClean="0"/>
              <a:t> (1</a:t>
            </a:r>
            <a:r>
              <a:rPr lang="fr-FR" baseline="30000" dirty="0" smtClean="0"/>
              <a:t>st</a:t>
            </a:r>
            <a:r>
              <a:rPr lang="fr-FR" dirty="0" smtClean="0"/>
              <a:t> </a:t>
            </a:r>
            <a:r>
              <a:rPr lang="fr-FR" dirty="0" smtClean="0"/>
              <a:t>diffusion)</a:t>
            </a:r>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4427"/>
            <a:ext cx="2424009" cy="626203"/>
          </a:xfrm>
          <a:prstGeom prst="rect">
            <a:avLst/>
          </a:prstGeom>
        </p:spPr>
      </p:pic>
    </p:spTree>
    <p:extLst>
      <p:ext uri="{BB962C8B-B14F-4D97-AF65-F5344CB8AC3E}">
        <p14:creationId xmlns:p14="http://schemas.microsoft.com/office/powerpoint/2010/main" val="3964091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1011936"/>
            <a:ext cx="8596668" cy="1320800"/>
          </a:xfrm>
        </p:spPr>
        <p:txBody>
          <a:bodyPr>
            <a:normAutofit/>
          </a:bodyPr>
          <a:lstStyle/>
          <a:p>
            <a:r>
              <a:rPr lang="fr-FR" dirty="0" err="1" smtClean="0"/>
              <a:t>Execution</a:t>
            </a:r>
            <a:r>
              <a:rPr lang="fr-FR" dirty="0" smtClean="0"/>
              <a:t> plan</a:t>
            </a:r>
            <a:endParaRPr lang="en-US" sz="2000" dirty="0"/>
          </a:p>
        </p:txBody>
      </p:sp>
      <p:sp>
        <p:nvSpPr>
          <p:cNvPr id="3" name="Espace réservé du contenu 2"/>
          <p:cNvSpPr>
            <a:spLocks noGrp="1"/>
          </p:cNvSpPr>
          <p:nvPr>
            <p:ph idx="1"/>
          </p:nvPr>
        </p:nvSpPr>
        <p:spPr>
          <a:xfrm>
            <a:off x="677334" y="1774431"/>
            <a:ext cx="8596668" cy="4706555"/>
          </a:xfrm>
        </p:spPr>
        <p:txBody>
          <a:bodyPr>
            <a:normAutofit fontScale="92500" lnSpcReduction="20000"/>
          </a:bodyPr>
          <a:lstStyle/>
          <a:p>
            <a:pPr algn="just">
              <a:lnSpc>
                <a:spcPct val="150000"/>
              </a:lnSpc>
            </a:pPr>
            <a:r>
              <a:rPr lang="fr-FR" dirty="0" err="1" smtClean="0"/>
              <a:t>We</a:t>
            </a:r>
            <a:r>
              <a:rPr lang="fr-FR" dirty="0" smtClean="0"/>
              <a:t> </a:t>
            </a:r>
            <a:r>
              <a:rPr lang="fr-FR" dirty="0" err="1" smtClean="0"/>
              <a:t>draw</a:t>
            </a:r>
            <a:r>
              <a:rPr lang="fr-FR" dirty="0" smtClean="0"/>
              <a:t> up the </a:t>
            </a:r>
            <a:r>
              <a:rPr lang="fr-FR" dirty="0" err="1" smtClean="0"/>
              <a:t>execution</a:t>
            </a:r>
            <a:r>
              <a:rPr lang="fr-FR" dirty="0" smtClean="0"/>
              <a:t> plans for the </a:t>
            </a:r>
            <a:r>
              <a:rPr lang="fr-FR" dirty="0" err="1" smtClean="0"/>
              <a:t>windows</a:t>
            </a:r>
            <a:r>
              <a:rPr lang="fr-FR" dirty="0" smtClean="0"/>
              <a:t>, </a:t>
            </a:r>
            <a:r>
              <a:rPr lang="fr-FR" dirty="0" err="1" smtClean="0"/>
              <a:t>taking</a:t>
            </a:r>
            <a:r>
              <a:rPr lang="fr-FR" dirty="0" smtClean="0"/>
              <a:t> </a:t>
            </a:r>
            <a:r>
              <a:rPr lang="fr-FR" dirty="0" err="1" smtClean="0"/>
              <a:t>into</a:t>
            </a:r>
            <a:r>
              <a:rPr lang="fr-FR" dirty="0" smtClean="0"/>
              <a:t> </a:t>
            </a:r>
            <a:r>
              <a:rPr lang="fr-FR" dirty="0" err="1" smtClean="0"/>
              <a:t>account</a:t>
            </a:r>
            <a:r>
              <a:rPr lang="fr-FR" dirty="0" smtClean="0"/>
              <a:t> the PGD and the location plans.</a:t>
            </a:r>
            <a:endParaRPr lang="fr-FR" dirty="0" smtClean="0"/>
          </a:p>
          <a:p>
            <a:pPr>
              <a:lnSpc>
                <a:spcPct val="150000"/>
              </a:lnSpc>
            </a:pPr>
            <a:r>
              <a:rPr lang="fr-FR" b="1" u="sng" dirty="0" err="1" smtClean="0"/>
              <a:t>Requirement</a:t>
            </a:r>
            <a:r>
              <a:rPr lang="fr-FR" b="1" u="sng" dirty="0" smtClean="0"/>
              <a:t> </a:t>
            </a:r>
            <a:r>
              <a:rPr lang="fr-FR" b="1" u="sng" dirty="0" smtClean="0"/>
              <a:t>:</a:t>
            </a:r>
          </a:p>
          <a:p>
            <a:pPr lvl="1">
              <a:lnSpc>
                <a:spcPct val="150000"/>
              </a:lnSpc>
            </a:pPr>
            <a:r>
              <a:rPr lang="fr-FR" dirty="0" err="1" smtClean="0"/>
              <a:t>Approval</a:t>
            </a:r>
            <a:r>
              <a:rPr lang="fr-FR" dirty="0" smtClean="0"/>
              <a:t> of location plans and the PGD</a:t>
            </a:r>
          </a:p>
          <a:p>
            <a:pPr lvl="1">
              <a:lnSpc>
                <a:spcPct val="150000"/>
              </a:lnSpc>
            </a:pPr>
            <a:r>
              <a:rPr lang="fr-FR" dirty="0" err="1" smtClean="0"/>
              <a:t>Receipt</a:t>
            </a:r>
            <a:r>
              <a:rPr lang="fr-FR" dirty="0" smtClean="0"/>
              <a:t> of </a:t>
            </a:r>
            <a:r>
              <a:rPr lang="fr-FR" dirty="0" err="1" smtClean="0"/>
              <a:t>updated</a:t>
            </a:r>
            <a:r>
              <a:rPr lang="fr-FR" dirty="0"/>
              <a:t> </a:t>
            </a:r>
            <a:r>
              <a:rPr lang="fr-FR" dirty="0" smtClean="0"/>
              <a:t>plans for </a:t>
            </a:r>
            <a:r>
              <a:rPr lang="fr-FR" dirty="0" err="1" smtClean="0"/>
              <a:t>executi</a:t>
            </a:r>
            <a:r>
              <a:rPr lang="fr-FR" dirty="0" err="1" smtClean="0"/>
              <a:t>on</a:t>
            </a:r>
            <a:r>
              <a:rPr lang="fr-FR" dirty="0" smtClean="0"/>
              <a:t> </a:t>
            </a:r>
            <a:r>
              <a:rPr lang="fr-FR" dirty="0" smtClean="0"/>
              <a:t>(</a:t>
            </a:r>
            <a:r>
              <a:rPr lang="fr-FR" dirty="0" smtClean="0"/>
              <a:t>DCE</a:t>
            </a:r>
            <a:r>
              <a:rPr lang="fr-FR" dirty="0" smtClean="0">
                <a:sym typeface="Wingdings" panose="05000000000000000000" pitchFamily="2" charset="2"/>
              </a:rPr>
              <a:t></a:t>
            </a:r>
            <a:r>
              <a:rPr lang="fr-FR" dirty="0" smtClean="0">
                <a:sym typeface="Wingdings" panose="05000000000000000000" pitchFamily="2" charset="2"/>
              </a:rPr>
              <a:t>EXE)</a:t>
            </a:r>
            <a:endParaRPr lang="fr-FR" dirty="0"/>
          </a:p>
          <a:p>
            <a:pPr>
              <a:lnSpc>
                <a:spcPct val="150000"/>
              </a:lnSpc>
            </a:pPr>
            <a:r>
              <a:rPr lang="fr-FR" b="1" u="sng" dirty="0" err="1" smtClean="0"/>
              <a:t>Responsible</a:t>
            </a:r>
            <a:r>
              <a:rPr lang="fr-FR" b="1" u="sng" dirty="0" smtClean="0"/>
              <a:t> </a:t>
            </a:r>
            <a:r>
              <a:rPr lang="fr-FR" b="1" u="sng" dirty="0" smtClean="0"/>
              <a:t>:</a:t>
            </a:r>
          </a:p>
          <a:p>
            <a:pPr lvl="1">
              <a:lnSpc>
                <a:spcPct val="150000"/>
              </a:lnSpc>
            </a:pPr>
            <a:r>
              <a:rPr lang="fr-FR" dirty="0" smtClean="0"/>
              <a:t>Mr. </a:t>
            </a:r>
            <a:r>
              <a:rPr lang="fr-FR" dirty="0" smtClean="0"/>
              <a:t>Toufik HADJENE </a:t>
            </a:r>
            <a:r>
              <a:rPr lang="fr-FR" i="1" dirty="0"/>
              <a:t>(</a:t>
            </a:r>
            <a:r>
              <a:rPr lang="fr-FR" i="1" dirty="0" err="1"/>
              <a:t>Execution</a:t>
            </a:r>
            <a:r>
              <a:rPr lang="fr-FR" i="1" dirty="0"/>
              <a:t> </a:t>
            </a:r>
            <a:r>
              <a:rPr lang="fr-FR" i="1" dirty="0" err="1"/>
              <a:t>study</a:t>
            </a:r>
            <a:r>
              <a:rPr lang="fr-FR" i="1" dirty="0"/>
              <a:t> manager)</a:t>
            </a:r>
            <a:endParaRPr lang="fr-FR" i="1" dirty="0" smtClean="0"/>
          </a:p>
          <a:p>
            <a:pPr>
              <a:lnSpc>
                <a:spcPct val="150000"/>
              </a:lnSpc>
            </a:pPr>
            <a:r>
              <a:rPr lang="fr-FR" b="1" u="sng" dirty="0" smtClean="0"/>
              <a:t>Deadline </a:t>
            </a:r>
            <a:r>
              <a:rPr lang="fr-FR" b="1" u="sng" dirty="0" smtClean="0"/>
              <a:t>:</a:t>
            </a:r>
          </a:p>
          <a:p>
            <a:pPr lvl="1">
              <a:lnSpc>
                <a:spcPct val="150000"/>
              </a:lnSpc>
            </a:pPr>
            <a:r>
              <a:rPr lang="fr-FR" dirty="0" smtClean="0"/>
              <a:t>3 </a:t>
            </a:r>
            <a:r>
              <a:rPr lang="fr-FR" dirty="0" err="1" smtClean="0"/>
              <a:t>weeks</a:t>
            </a:r>
            <a:r>
              <a:rPr lang="fr-FR" dirty="0" smtClean="0"/>
              <a:t> </a:t>
            </a:r>
            <a:r>
              <a:rPr lang="fr-FR" dirty="0" smtClean="0"/>
              <a:t>(</a:t>
            </a:r>
            <a:r>
              <a:rPr lang="fr-FR" dirty="0" smtClean="0"/>
              <a:t>1</a:t>
            </a:r>
            <a:r>
              <a:rPr lang="fr-FR" baseline="30000" dirty="0" smtClean="0"/>
              <a:t>st</a:t>
            </a:r>
            <a:r>
              <a:rPr lang="fr-FR" dirty="0" smtClean="0"/>
              <a:t> </a:t>
            </a:r>
            <a:r>
              <a:rPr lang="fr-FR" dirty="0" smtClean="0"/>
              <a:t>diffusion)</a:t>
            </a:r>
          </a:p>
          <a:p>
            <a:pPr lvl="2">
              <a:lnSpc>
                <a:spcPct val="150000"/>
              </a:lnSpc>
            </a:pPr>
            <a:r>
              <a:rPr lang="fr-FR" dirty="0" err="1" smtClean="0"/>
              <a:t>Each</a:t>
            </a:r>
            <a:r>
              <a:rPr lang="fr-FR" dirty="0" smtClean="0"/>
              <a:t> </a:t>
            </a:r>
            <a:r>
              <a:rPr lang="fr-FR" dirty="0" err="1" smtClean="0"/>
              <a:t>revision</a:t>
            </a:r>
            <a:r>
              <a:rPr lang="fr-FR" dirty="0" smtClean="0"/>
              <a:t> </a:t>
            </a:r>
            <a:r>
              <a:rPr lang="fr-FR" dirty="0" err="1" smtClean="0"/>
              <a:t>requested</a:t>
            </a:r>
            <a:r>
              <a:rPr lang="fr-FR" dirty="0" smtClean="0"/>
              <a:t> +</a:t>
            </a:r>
            <a:r>
              <a:rPr lang="fr-FR" dirty="0" smtClean="0"/>
              <a:t>1 </a:t>
            </a:r>
            <a:r>
              <a:rPr lang="fr-FR" dirty="0" err="1" smtClean="0"/>
              <a:t>week</a:t>
            </a:r>
            <a:r>
              <a:rPr lang="fr-FR" dirty="0" smtClean="0"/>
              <a:t> on </a:t>
            </a:r>
            <a:r>
              <a:rPr lang="fr-FR" dirty="0" err="1" smtClean="0"/>
              <a:t>these</a:t>
            </a:r>
            <a:r>
              <a:rPr lang="fr-FR" dirty="0" smtClean="0"/>
              <a:t> deadlines</a:t>
            </a:r>
            <a:endParaRPr lang="fr-FR" dirty="0" smtClean="0"/>
          </a:p>
          <a:p>
            <a:pPr lvl="2">
              <a:lnSpc>
                <a:spcPct val="150000"/>
              </a:lnSpc>
            </a:pPr>
            <a:r>
              <a:rPr lang="fr-FR" dirty="0" err="1" smtClean="0"/>
              <a:t>These</a:t>
            </a:r>
            <a:r>
              <a:rPr lang="fr-FR" dirty="0" smtClean="0"/>
              <a:t> </a:t>
            </a:r>
            <a:r>
              <a:rPr lang="fr-FR" dirty="0" err="1" smtClean="0"/>
              <a:t>study</a:t>
            </a:r>
            <a:r>
              <a:rPr lang="fr-FR" dirty="0" smtClean="0"/>
              <a:t> deadlines are </a:t>
            </a:r>
            <a:r>
              <a:rPr lang="fr-FR" dirty="0" err="1" smtClean="0"/>
              <a:t>stated</a:t>
            </a:r>
            <a:r>
              <a:rPr lang="fr-FR" dirty="0" smtClean="0"/>
              <a:t> on the condition of </a:t>
            </a:r>
            <a:r>
              <a:rPr lang="fr-FR" dirty="0" err="1" smtClean="0"/>
              <a:t>having</a:t>
            </a:r>
            <a:r>
              <a:rPr lang="fr-FR" dirty="0" smtClean="0"/>
              <a:t> a return </a:t>
            </a:r>
            <a:r>
              <a:rPr lang="fr-FR" dirty="0" err="1" smtClean="0"/>
              <a:t>within</a:t>
            </a:r>
            <a:r>
              <a:rPr lang="fr-FR" dirty="0" smtClean="0"/>
              <a:t> 15 </a:t>
            </a:r>
            <a:r>
              <a:rPr lang="fr-FR" dirty="0" err="1" smtClean="0"/>
              <a:t>days</a:t>
            </a:r>
            <a:r>
              <a:rPr lang="fr-FR" dirty="0" smtClean="0"/>
              <a:t> </a:t>
            </a:r>
            <a:r>
              <a:rPr lang="fr-FR" dirty="0" smtClean="0"/>
              <a:t>maximum</a:t>
            </a:r>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4427"/>
            <a:ext cx="2424009" cy="626203"/>
          </a:xfrm>
          <a:prstGeom prst="rect">
            <a:avLst/>
          </a:prstGeom>
        </p:spPr>
      </p:pic>
    </p:spTree>
    <p:extLst>
      <p:ext uri="{BB962C8B-B14F-4D97-AF65-F5344CB8AC3E}">
        <p14:creationId xmlns:p14="http://schemas.microsoft.com/office/powerpoint/2010/main" val="2778050164"/>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153</TotalTime>
  <Words>711</Words>
  <Application>Microsoft Office PowerPoint</Application>
  <PresentationFormat>Grand écran</PresentationFormat>
  <Paragraphs>89</Paragraphs>
  <Slides>11</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11</vt:i4>
      </vt:variant>
    </vt:vector>
  </HeadingPairs>
  <TitlesOfParts>
    <vt:vector size="17" baseType="lpstr">
      <vt:lpstr>Arial</vt:lpstr>
      <vt:lpstr>Calibri</vt:lpstr>
      <vt:lpstr>Trebuchet MS</vt:lpstr>
      <vt:lpstr>Wingdings</vt:lpstr>
      <vt:lpstr>Wingdings 3</vt:lpstr>
      <vt:lpstr>Facette</vt:lpstr>
      <vt:lpstr>Window production process flow</vt:lpstr>
      <vt:lpstr>OPERATING STEPS</vt:lpstr>
      <vt:lpstr>Quote &amp; Contract (Quotation submission upon receipt of a request for quotation)</vt:lpstr>
      <vt:lpstr>Technical drawing</vt:lpstr>
      <vt:lpstr>Execution plan and PGD of the prototype</vt:lpstr>
      <vt:lpstr>Présentation PowerPoint</vt:lpstr>
      <vt:lpstr>Prototype manufacturing and delivery</vt:lpstr>
      <vt:lpstr>Localisation plans and PGD of the whole project</vt:lpstr>
      <vt:lpstr>Execution plan</vt:lpstr>
      <vt:lpstr>Update of the quotation according to the validated plans</vt:lpstr>
      <vt:lpstr>Manufacturing and delivery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SATIŞ2</dc:creator>
  <cp:lastModifiedBy>SATIŞ2</cp:lastModifiedBy>
  <cp:revision>20</cp:revision>
  <cp:lastPrinted>2023-02-28T13:03:53Z</cp:lastPrinted>
  <dcterms:created xsi:type="dcterms:W3CDTF">2023-02-23T14:22:34Z</dcterms:created>
  <dcterms:modified xsi:type="dcterms:W3CDTF">2023-02-28T13:11:19Z</dcterms:modified>
</cp:coreProperties>
</file>